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7" r:id="rId5"/>
    <p:sldId id="307" r:id="rId6"/>
    <p:sldId id="258" r:id="rId7"/>
    <p:sldId id="357" r:id="rId8"/>
    <p:sldId id="358" r:id="rId9"/>
    <p:sldId id="367" r:id="rId10"/>
    <p:sldId id="369" r:id="rId11"/>
    <p:sldId id="370" r:id="rId12"/>
    <p:sldId id="371" r:id="rId13"/>
    <p:sldId id="372" r:id="rId14"/>
    <p:sldId id="373" r:id="rId15"/>
    <p:sldId id="374" r:id="rId16"/>
    <p:sldId id="359" r:id="rId17"/>
    <p:sldId id="375" r:id="rId18"/>
    <p:sldId id="3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ers" initials="A" lastIdx="1" clrIdx="0">
    <p:extLst>
      <p:ext uri="{19B8F6BF-5375-455C-9EA6-DF929625EA0E}">
        <p15:presenceInfo xmlns:p15="http://schemas.microsoft.com/office/powerpoint/2012/main" userId="S::AWI@esi-group.com::d6b5f37a-889c-4ba7-9e99-04eb2eb426a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3C"/>
    <a:srgbClr val="5B9BD5"/>
    <a:srgbClr val="8EB7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29" dt="2026-09-13T15:48:43.2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727" autoAdjust="0"/>
  </p:normalViewPr>
  <p:slideViewPr>
    <p:cSldViewPr snapToGrid="0">
      <p:cViewPr varScale="1">
        <p:scale>
          <a:sx n="133" d="100"/>
          <a:sy n="133" d="100"/>
        </p:scale>
        <p:origin x="13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47181-0E96-4B83-9CAB-225EA46BE266}"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908575-D105-4E79-A0F4-163CA4A06A0B}" type="slidenum">
              <a:rPr lang="en-GB" smtClean="0"/>
              <a:t>‹#›</a:t>
            </a:fld>
            <a:endParaRPr lang="en-GB"/>
          </a:p>
        </p:txBody>
      </p:sp>
    </p:spTree>
    <p:extLst>
      <p:ext uri="{BB962C8B-B14F-4D97-AF65-F5344CB8AC3E}">
        <p14:creationId xmlns:p14="http://schemas.microsoft.com/office/powerpoint/2010/main" val="2714928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64C33-BDC2-0DE3-4775-811DB5AA77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255550D-E54B-EEC0-9556-9C0047D45C6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80B92A7-2507-0A1E-41E9-56751313F93F}"/>
              </a:ext>
            </a:extLst>
          </p:cNvPr>
          <p:cNvSpPr>
            <a:spLocks noGrp="1"/>
          </p:cNvSpPr>
          <p:nvPr>
            <p:ph type="body" idx="1"/>
          </p:nvPr>
        </p:nvSpPr>
        <p:spPr/>
        <p:txBody>
          <a:bodyPr/>
          <a:lstStyle/>
          <a:p>
            <a:r>
              <a:rPr lang="sv-SE" b="1" dirty="0"/>
              <a:t>DS</a:t>
            </a:r>
          </a:p>
        </p:txBody>
      </p:sp>
      <p:sp>
        <p:nvSpPr>
          <p:cNvPr id="4" name="Platshållare för bildnummer 3">
            <a:extLst>
              <a:ext uri="{FF2B5EF4-FFF2-40B4-BE49-F238E27FC236}">
                <a16:creationId xmlns:a16="http://schemas.microsoft.com/office/drawing/2014/main" id="{86007F64-973B-451E-BBA2-170C9A713FAB}"/>
              </a:ext>
            </a:extLst>
          </p:cNvPr>
          <p:cNvSpPr>
            <a:spLocks noGrp="1"/>
          </p:cNvSpPr>
          <p:nvPr>
            <p:ph type="sldNum" sz="quarter" idx="5"/>
          </p:nvPr>
        </p:nvSpPr>
        <p:spPr/>
        <p:txBody>
          <a:bodyPr/>
          <a:lstStyle/>
          <a:p>
            <a:fld id="{09908575-D105-4E79-A0F4-163CA4A06A0B}" type="slidenum">
              <a:rPr lang="en-GB" smtClean="0"/>
              <a:t>4</a:t>
            </a:fld>
            <a:endParaRPr lang="en-GB"/>
          </a:p>
        </p:txBody>
      </p:sp>
    </p:spTree>
    <p:extLst>
      <p:ext uri="{BB962C8B-B14F-4D97-AF65-F5344CB8AC3E}">
        <p14:creationId xmlns:p14="http://schemas.microsoft.com/office/powerpoint/2010/main" val="162382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FA1B1-4F18-4F64-FBBF-D47D94021D8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2CF1490-70DE-158E-98C8-8B0B53F095E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7A7E769-7003-D30D-3766-8C47E5904DD6}"/>
              </a:ext>
            </a:extLst>
          </p:cNvPr>
          <p:cNvSpPr>
            <a:spLocks noGrp="1"/>
          </p:cNvSpPr>
          <p:nvPr>
            <p:ph type="body" idx="1"/>
          </p:nvPr>
        </p:nvSpPr>
        <p:spPr/>
        <p:txBody>
          <a:bodyPr/>
          <a:lstStyle/>
          <a:p>
            <a:r>
              <a:rPr lang="sv-SE" b="1" dirty="0"/>
              <a:t>DS</a:t>
            </a:r>
            <a:endParaRPr lang="sv-SE" dirty="0">
              <a:ea typeface="Calibri"/>
              <a:cs typeface="Calibri"/>
            </a:endParaRPr>
          </a:p>
        </p:txBody>
      </p:sp>
      <p:sp>
        <p:nvSpPr>
          <p:cNvPr id="4" name="Platshållare för bildnummer 3">
            <a:extLst>
              <a:ext uri="{FF2B5EF4-FFF2-40B4-BE49-F238E27FC236}">
                <a16:creationId xmlns:a16="http://schemas.microsoft.com/office/drawing/2014/main" id="{F0104EBF-8E4B-7BD9-F16F-820C4F4E547E}"/>
              </a:ext>
            </a:extLst>
          </p:cNvPr>
          <p:cNvSpPr>
            <a:spLocks noGrp="1"/>
          </p:cNvSpPr>
          <p:nvPr>
            <p:ph type="sldNum" sz="quarter" idx="5"/>
          </p:nvPr>
        </p:nvSpPr>
        <p:spPr/>
        <p:txBody>
          <a:bodyPr/>
          <a:lstStyle/>
          <a:p>
            <a:fld id="{09908575-D105-4E79-A0F4-163CA4A06A0B}" type="slidenum">
              <a:rPr lang="en-GB" smtClean="0"/>
              <a:t>5</a:t>
            </a:fld>
            <a:endParaRPr lang="en-GB"/>
          </a:p>
        </p:txBody>
      </p:sp>
    </p:spTree>
    <p:extLst>
      <p:ext uri="{BB962C8B-B14F-4D97-AF65-F5344CB8AC3E}">
        <p14:creationId xmlns:p14="http://schemas.microsoft.com/office/powerpoint/2010/main" val="340494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9A858-F377-9A2D-ED40-43802B4FE7C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76ACFA9-3E7D-141B-60DD-C031830B787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7B97212-9CDC-EA5F-7F36-48ACFF007623}"/>
              </a:ext>
            </a:extLst>
          </p:cNvPr>
          <p:cNvSpPr>
            <a:spLocks noGrp="1"/>
          </p:cNvSpPr>
          <p:nvPr>
            <p:ph type="body" idx="1"/>
          </p:nvPr>
        </p:nvSpPr>
        <p:spPr/>
        <p:txBody>
          <a:bodyPr/>
          <a:lstStyle/>
          <a:p>
            <a:r>
              <a:rPr lang="sv-SE" b="1" dirty="0"/>
              <a:t>DS</a:t>
            </a:r>
            <a:endParaRPr lang="sv-SE" dirty="0">
              <a:highlight>
                <a:srgbClr val="606060"/>
              </a:highlight>
              <a:ea typeface="Calibri" panose="020F0502020204030204"/>
              <a:cs typeface="Calibri" panose="020F0502020204030204"/>
            </a:endParaRPr>
          </a:p>
          <a:p>
            <a:endParaRPr lang="sv-SE" b="1" dirty="0">
              <a:ea typeface="Calibri"/>
              <a:cs typeface="Calibri"/>
            </a:endParaRPr>
          </a:p>
          <a:p>
            <a:endParaRPr lang="sv-SE" dirty="0">
              <a:ea typeface="Calibri"/>
              <a:cs typeface="Calibri"/>
            </a:endParaRPr>
          </a:p>
        </p:txBody>
      </p:sp>
      <p:sp>
        <p:nvSpPr>
          <p:cNvPr id="4" name="Platshållare för bildnummer 3">
            <a:extLst>
              <a:ext uri="{FF2B5EF4-FFF2-40B4-BE49-F238E27FC236}">
                <a16:creationId xmlns:a16="http://schemas.microsoft.com/office/drawing/2014/main" id="{C4238DE0-3211-8CD1-6C38-2C777DB8E196}"/>
              </a:ext>
            </a:extLst>
          </p:cNvPr>
          <p:cNvSpPr>
            <a:spLocks noGrp="1"/>
          </p:cNvSpPr>
          <p:nvPr>
            <p:ph type="sldNum" sz="quarter" idx="5"/>
          </p:nvPr>
        </p:nvSpPr>
        <p:spPr/>
        <p:txBody>
          <a:bodyPr/>
          <a:lstStyle/>
          <a:p>
            <a:fld id="{09908575-D105-4E79-A0F4-163CA4A06A0B}" type="slidenum">
              <a:rPr lang="en-GB" smtClean="0"/>
              <a:t>6</a:t>
            </a:fld>
            <a:endParaRPr lang="en-GB"/>
          </a:p>
        </p:txBody>
      </p:sp>
    </p:spTree>
    <p:extLst>
      <p:ext uri="{BB962C8B-B14F-4D97-AF65-F5344CB8AC3E}">
        <p14:creationId xmlns:p14="http://schemas.microsoft.com/office/powerpoint/2010/main" val="3490196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9E63B-A7E2-A23E-45DA-B264AA0E40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E5C0E22-13C0-DA04-A8B7-03B8BCE1F69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80A10DE-AA3C-3D61-F0D8-242A2183F0E4}"/>
              </a:ext>
            </a:extLst>
          </p:cNvPr>
          <p:cNvSpPr>
            <a:spLocks noGrp="1"/>
          </p:cNvSpPr>
          <p:nvPr>
            <p:ph type="body" idx="1"/>
          </p:nvPr>
        </p:nvSpPr>
        <p:spPr/>
        <p:txBody>
          <a:bodyPr/>
          <a:lstStyle/>
          <a:p>
            <a:r>
              <a:rPr lang="sv-SE" b="1" dirty="0"/>
              <a:t>DS</a:t>
            </a:r>
            <a:endParaRPr lang="sv-SE" dirty="0">
              <a:highlight>
                <a:srgbClr val="606060"/>
              </a:highlight>
              <a:ea typeface="Calibri" panose="020F0502020204030204"/>
              <a:cs typeface="Calibri" panose="020F0502020204030204"/>
            </a:endParaRPr>
          </a:p>
          <a:p>
            <a:endParaRPr lang="sv-SE" b="1" dirty="0">
              <a:ea typeface="Calibri"/>
              <a:cs typeface="Calibri"/>
            </a:endParaRPr>
          </a:p>
          <a:p>
            <a:endParaRPr lang="sv-SE" dirty="0">
              <a:ea typeface="Calibri"/>
              <a:cs typeface="Calibri"/>
            </a:endParaRPr>
          </a:p>
        </p:txBody>
      </p:sp>
      <p:sp>
        <p:nvSpPr>
          <p:cNvPr id="4" name="Platshållare för bildnummer 3">
            <a:extLst>
              <a:ext uri="{FF2B5EF4-FFF2-40B4-BE49-F238E27FC236}">
                <a16:creationId xmlns:a16="http://schemas.microsoft.com/office/drawing/2014/main" id="{214CC98E-7E98-43DE-0A32-9EF08FAC4781}"/>
              </a:ext>
            </a:extLst>
          </p:cNvPr>
          <p:cNvSpPr>
            <a:spLocks noGrp="1"/>
          </p:cNvSpPr>
          <p:nvPr>
            <p:ph type="sldNum" sz="quarter" idx="5"/>
          </p:nvPr>
        </p:nvSpPr>
        <p:spPr/>
        <p:txBody>
          <a:bodyPr/>
          <a:lstStyle/>
          <a:p>
            <a:fld id="{09908575-D105-4E79-A0F4-163CA4A06A0B}" type="slidenum">
              <a:rPr lang="en-GB" smtClean="0"/>
              <a:t>7</a:t>
            </a:fld>
            <a:endParaRPr lang="en-GB"/>
          </a:p>
        </p:txBody>
      </p:sp>
    </p:spTree>
    <p:extLst>
      <p:ext uri="{BB962C8B-B14F-4D97-AF65-F5344CB8AC3E}">
        <p14:creationId xmlns:p14="http://schemas.microsoft.com/office/powerpoint/2010/main" val="2518457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662A-E267-3DEB-46E8-568E8F0935A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4BF7311-EA40-C5C0-9818-4930FB25409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06630EF-B348-A8D0-A030-846EEAFC4480}"/>
              </a:ext>
            </a:extLst>
          </p:cNvPr>
          <p:cNvSpPr>
            <a:spLocks noGrp="1"/>
          </p:cNvSpPr>
          <p:nvPr>
            <p:ph type="body" idx="1"/>
          </p:nvPr>
        </p:nvSpPr>
        <p:spPr/>
        <p:txBody>
          <a:bodyPr/>
          <a:lstStyle/>
          <a:p>
            <a:r>
              <a:rPr lang="sv-SE" b="1" dirty="0"/>
              <a:t>DS</a:t>
            </a:r>
            <a:endParaRPr lang="sv-SE" dirty="0">
              <a:highlight>
                <a:srgbClr val="606060"/>
              </a:highlight>
              <a:ea typeface="Calibri" panose="020F0502020204030204"/>
              <a:cs typeface="Calibri" panose="020F0502020204030204"/>
            </a:endParaRPr>
          </a:p>
          <a:p>
            <a:pPr marL="171450" indent="-171450">
              <a:buFont typeface="Symbol"/>
              <a:buChar char="•"/>
            </a:pPr>
            <a:r>
              <a:rPr lang="sv-SE" dirty="0">
                <a:highlight>
                  <a:srgbClr val="FFFFFF"/>
                </a:highlight>
              </a:rPr>
              <a:t>Etablera ett kårkontaktsystem (styrelsemedlemmar kopplas till specifika kårer).   </a:t>
            </a:r>
            <a:endParaRPr lang="sv-SE" dirty="0">
              <a:highlight>
                <a:srgbClr val="606060"/>
              </a:highlight>
              <a:ea typeface="Calibri"/>
              <a:cs typeface="Calibri"/>
            </a:endParaRPr>
          </a:p>
          <a:p>
            <a:pPr marL="171450" indent="-171450">
              <a:buFont typeface="Symbol"/>
              <a:buChar char="•"/>
            </a:pPr>
            <a:r>
              <a:rPr lang="sv-SE" dirty="0">
                <a:highlight>
                  <a:srgbClr val="FFFFFF"/>
                </a:highlight>
              </a:rPr>
              <a:t>Utveckla kommunikationskanaler (till exempel sociala medier) för snabb dialog mellan distriktets medlemmar.</a:t>
            </a:r>
            <a:endParaRPr lang="sv-SE" dirty="0">
              <a:highlight>
                <a:srgbClr val="FFFFFF"/>
              </a:highlight>
              <a:ea typeface="Calibri"/>
              <a:cs typeface="Calibri"/>
            </a:endParaRPr>
          </a:p>
          <a:p>
            <a:pPr marL="171450" indent="-171450">
              <a:buFont typeface="Symbol"/>
              <a:buChar char="•"/>
            </a:pPr>
            <a:r>
              <a:rPr lang="sv-SE" dirty="0">
                <a:highlight>
                  <a:srgbClr val="FFFFFF"/>
                </a:highlight>
              </a:rPr>
              <a:t>Distriktet kan även vara en kontaktyta som ger möjligheter till erfarenhetsutbyte och stöd till kårer i praktiska och strategiska frågor rörande till exempel ekonomi, styrelsearbete, hjälp när oväntade situationer uppstår.</a:t>
            </a:r>
            <a:br>
              <a:rPr lang="sv-SE" dirty="0">
                <a:highlight>
                  <a:srgbClr val="FFFFFF"/>
                </a:highlight>
                <a:cs typeface="+mn-lt"/>
              </a:rPr>
            </a:br>
            <a:r>
              <a:rPr lang="sv-SE" dirty="0">
                <a:highlight>
                  <a:srgbClr val="FFFFFF"/>
                </a:highlight>
              </a:rPr>
              <a:t>Det befintliga kassörsnätverket är ett exempel på detta. Utveckla fler sådana kontaktytor utifrån kårernas behov och önskemål.</a:t>
            </a:r>
            <a:endParaRPr lang="sv-SE" dirty="0">
              <a:highlight>
                <a:srgbClr val="FFFFFF"/>
              </a:highlight>
              <a:ea typeface="Calibri"/>
              <a:cs typeface="Calibri"/>
            </a:endParaRPr>
          </a:p>
          <a:p>
            <a:endParaRPr lang="sv-SE" b="1" dirty="0">
              <a:ea typeface="Calibri"/>
              <a:cs typeface="Calibri"/>
            </a:endParaRPr>
          </a:p>
          <a:p>
            <a:endParaRPr lang="sv-SE" dirty="0">
              <a:ea typeface="Calibri"/>
              <a:cs typeface="Calibri"/>
            </a:endParaRPr>
          </a:p>
        </p:txBody>
      </p:sp>
      <p:sp>
        <p:nvSpPr>
          <p:cNvPr id="4" name="Platshållare för bildnummer 3">
            <a:extLst>
              <a:ext uri="{FF2B5EF4-FFF2-40B4-BE49-F238E27FC236}">
                <a16:creationId xmlns:a16="http://schemas.microsoft.com/office/drawing/2014/main" id="{7A055A4B-72E0-51B7-E8B8-3DAA4FCCEE75}"/>
              </a:ext>
            </a:extLst>
          </p:cNvPr>
          <p:cNvSpPr>
            <a:spLocks noGrp="1"/>
          </p:cNvSpPr>
          <p:nvPr>
            <p:ph type="sldNum" sz="quarter" idx="5"/>
          </p:nvPr>
        </p:nvSpPr>
        <p:spPr/>
        <p:txBody>
          <a:bodyPr/>
          <a:lstStyle/>
          <a:p>
            <a:fld id="{09908575-D105-4E79-A0F4-163CA4A06A0B}" type="slidenum">
              <a:rPr lang="en-GB" smtClean="0"/>
              <a:t>8</a:t>
            </a:fld>
            <a:endParaRPr lang="en-GB"/>
          </a:p>
        </p:txBody>
      </p:sp>
    </p:spTree>
    <p:extLst>
      <p:ext uri="{BB962C8B-B14F-4D97-AF65-F5344CB8AC3E}">
        <p14:creationId xmlns:p14="http://schemas.microsoft.com/office/powerpoint/2010/main" val="10955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BC378-9869-42B8-609E-56EE9753D80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D7EE91F-45D4-A279-9773-9437D226174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A7CCC50-93B4-B197-BEDF-0BCC4C4E397B}"/>
              </a:ext>
            </a:extLst>
          </p:cNvPr>
          <p:cNvSpPr>
            <a:spLocks noGrp="1"/>
          </p:cNvSpPr>
          <p:nvPr>
            <p:ph type="body" idx="1"/>
          </p:nvPr>
        </p:nvSpPr>
        <p:spPr/>
        <p:txBody>
          <a:bodyPr/>
          <a:lstStyle/>
          <a:p>
            <a:r>
              <a:rPr lang="sv-SE" b="1" dirty="0"/>
              <a:t>DS</a:t>
            </a:r>
            <a:endParaRPr lang="sv-SE" dirty="0">
              <a:highlight>
                <a:srgbClr val="606060"/>
              </a:highlight>
              <a:ea typeface="Calibri" panose="020F0502020204030204"/>
              <a:cs typeface="Calibri" panose="020F0502020204030204"/>
            </a:endParaRPr>
          </a:p>
          <a:p>
            <a:r>
              <a:rPr lang="sv-SE" dirty="0">
                <a:highlight>
                  <a:srgbClr val="FFFFFF"/>
                </a:highlight>
              </a:rPr>
              <a:t>På  Scouternas kommande stämma i november förväntas de anta nya stadgar, som innebär att distriktet måste (inom två år) anta nya stadgar för att dessa ska linjera med Scouternas nya stadgar. Om Scouternas stämma antar nya stadgar behöver vi inom distriktet tillsätta en arbetsgrupp som påbörjar arbetet med nya stadgar, med utgångspunkt i det förarbete som gjordes för Scouternas nya stadgar och den distriktsutredning som genomfördes parallellt med denna.</a:t>
            </a:r>
            <a:endParaRPr lang="sv-SE" dirty="0">
              <a:highlight>
                <a:srgbClr val="606060"/>
              </a:highlight>
              <a:ea typeface="Calibri" panose="020F0502020204030204"/>
              <a:cs typeface="Calibri" panose="020F0502020204030204"/>
            </a:endParaRPr>
          </a:p>
          <a:p>
            <a:endParaRPr lang="sv-SE" b="1" dirty="0">
              <a:ea typeface="Calibri"/>
              <a:cs typeface="Calibri"/>
            </a:endParaRPr>
          </a:p>
          <a:p>
            <a:endParaRPr lang="sv-SE" dirty="0">
              <a:ea typeface="Calibri"/>
              <a:cs typeface="Calibri"/>
            </a:endParaRPr>
          </a:p>
        </p:txBody>
      </p:sp>
      <p:sp>
        <p:nvSpPr>
          <p:cNvPr id="4" name="Platshållare för bildnummer 3">
            <a:extLst>
              <a:ext uri="{FF2B5EF4-FFF2-40B4-BE49-F238E27FC236}">
                <a16:creationId xmlns:a16="http://schemas.microsoft.com/office/drawing/2014/main" id="{C5FE13A1-F0D0-227F-4427-1FAB17831F6C}"/>
              </a:ext>
            </a:extLst>
          </p:cNvPr>
          <p:cNvSpPr>
            <a:spLocks noGrp="1"/>
          </p:cNvSpPr>
          <p:nvPr>
            <p:ph type="sldNum" sz="quarter" idx="5"/>
          </p:nvPr>
        </p:nvSpPr>
        <p:spPr/>
        <p:txBody>
          <a:bodyPr/>
          <a:lstStyle/>
          <a:p>
            <a:fld id="{09908575-D105-4E79-A0F4-163CA4A06A0B}" type="slidenum">
              <a:rPr lang="en-GB" smtClean="0"/>
              <a:t>9</a:t>
            </a:fld>
            <a:endParaRPr lang="en-GB"/>
          </a:p>
        </p:txBody>
      </p:sp>
    </p:spTree>
    <p:extLst>
      <p:ext uri="{BB962C8B-B14F-4D97-AF65-F5344CB8AC3E}">
        <p14:creationId xmlns:p14="http://schemas.microsoft.com/office/powerpoint/2010/main" val="2626673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1CC7C-2BAF-8E1B-D331-4176972535D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EB08BE5-BE06-6F97-DEE2-26F7A6AEEFC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AA3A0E2-1291-6062-417C-7C6983AF7A4C}"/>
              </a:ext>
            </a:extLst>
          </p:cNvPr>
          <p:cNvSpPr>
            <a:spLocks noGrp="1"/>
          </p:cNvSpPr>
          <p:nvPr>
            <p:ph type="body" idx="1"/>
          </p:nvPr>
        </p:nvSpPr>
        <p:spPr/>
        <p:txBody>
          <a:bodyPr/>
          <a:lstStyle/>
          <a:p>
            <a:r>
              <a:rPr lang="sv-SE" b="1" dirty="0"/>
              <a:t>DS</a:t>
            </a:r>
            <a:endParaRPr lang="sv-SE" b="1" dirty="0">
              <a:ea typeface="Calibri"/>
              <a:cs typeface="Calibri"/>
            </a:endParaRPr>
          </a:p>
          <a:p>
            <a:endParaRPr lang="sv-SE" dirty="0">
              <a:ea typeface="Calibri"/>
              <a:cs typeface="Calibri"/>
            </a:endParaRPr>
          </a:p>
        </p:txBody>
      </p:sp>
      <p:sp>
        <p:nvSpPr>
          <p:cNvPr id="4" name="Platshållare för bildnummer 3">
            <a:extLst>
              <a:ext uri="{FF2B5EF4-FFF2-40B4-BE49-F238E27FC236}">
                <a16:creationId xmlns:a16="http://schemas.microsoft.com/office/drawing/2014/main" id="{848D664D-182E-3A06-5451-9D70B918E6A3}"/>
              </a:ext>
            </a:extLst>
          </p:cNvPr>
          <p:cNvSpPr>
            <a:spLocks noGrp="1"/>
          </p:cNvSpPr>
          <p:nvPr>
            <p:ph type="sldNum" sz="quarter" idx="5"/>
          </p:nvPr>
        </p:nvSpPr>
        <p:spPr/>
        <p:txBody>
          <a:bodyPr/>
          <a:lstStyle/>
          <a:p>
            <a:fld id="{09908575-D105-4E79-A0F4-163CA4A06A0B}" type="slidenum">
              <a:rPr lang="en-GB" smtClean="0"/>
              <a:t>10</a:t>
            </a:fld>
            <a:endParaRPr lang="en-GB"/>
          </a:p>
        </p:txBody>
      </p:sp>
    </p:spTree>
    <p:extLst>
      <p:ext uri="{BB962C8B-B14F-4D97-AF65-F5344CB8AC3E}">
        <p14:creationId xmlns:p14="http://schemas.microsoft.com/office/powerpoint/2010/main" val="356094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9556-CD06-618B-BB46-EE9DAACDCE2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F216C10-A1F8-6CA7-7477-D86665ECD90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4AA87FF-F28B-1B34-F811-645F158276B0}"/>
              </a:ext>
            </a:extLst>
          </p:cNvPr>
          <p:cNvSpPr>
            <a:spLocks noGrp="1"/>
          </p:cNvSpPr>
          <p:nvPr>
            <p:ph type="body" idx="1"/>
          </p:nvPr>
        </p:nvSpPr>
        <p:spPr/>
        <p:txBody>
          <a:bodyPr/>
          <a:lstStyle/>
          <a:p>
            <a:r>
              <a:rPr lang="sv-SE" b="1" dirty="0"/>
              <a:t>DS</a:t>
            </a:r>
            <a:endParaRPr lang="sv-SE" dirty="0">
              <a:highlight>
                <a:srgbClr val="606060"/>
              </a:highlight>
              <a:ea typeface="Calibri" panose="020F0502020204030204"/>
              <a:cs typeface="Calibri" panose="020F0502020204030204"/>
            </a:endParaRPr>
          </a:p>
          <a:p>
            <a:endParaRPr lang="sv-SE" b="1" dirty="0">
              <a:ea typeface="Calibri"/>
              <a:cs typeface="Calibri"/>
            </a:endParaRPr>
          </a:p>
          <a:p>
            <a:endParaRPr lang="sv-SE" dirty="0">
              <a:ea typeface="Calibri"/>
              <a:cs typeface="Calibri"/>
            </a:endParaRPr>
          </a:p>
        </p:txBody>
      </p:sp>
      <p:sp>
        <p:nvSpPr>
          <p:cNvPr id="4" name="Platshållare för bildnummer 3">
            <a:extLst>
              <a:ext uri="{FF2B5EF4-FFF2-40B4-BE49-F238E27FC236}">
                <a16:creationId xmlns:a16="http://schemas.microsoft.com/office/drawing/2014/main" id="{7CCB4424-A653-7400-02C9-FB2FABBBF7FF}"/>
              </a:ext>
            </a:extLst>
          </p:cNvPr>
          <p:cNvSpPr>
            <a:spLocks noGrp="1"/>
          </p:cNvSpPr>
          <p:nvPr>
            <p:ph type="sldNum" sz="quarter" idx="5"/>
          </p:nvPr>
        </p:nvSpPr>
        <p:spPr/>
        <p:txBody>
          <a:bodyPr/>
          <a:lstStyle/>
          <a:p>
            <a:fld id="{09908575-D105-4E79-A0F4-163CA4A06A0B}" type="slidenum">
              <a:rPr lang="en-GB" smtClean="0"/>
              <a:t>11</a:t>
            </a:fld>
            <a:endParaRPr lang="en-GB"/>
          </a:p>
        </p:txBody>
      </p:sp>
    </p:spTree>
    <p:extLst>
      <p:ext uri="{BB962C8B-B14F-4D97-AF65-F5344CB8AC3E}">
        <p14:creationId xmlns:p14="http://schemas.microsoft.com/office/powerpoint/2010/main" val="2756042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D0132-84D4-89E3-C7C8-CCF13D120E0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17D3F28-9E4F-C2D1-3CD7-D17E8028E79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10F5470-6878-3649-A230-C339DF716B0F}"/>
              </a:ext>
            </a:extLst>
          </p:cNvPr>
          <p:cNvSpPr>
            <a:spLocks noGrp="1"/>
          </p:cNvSpPr>
          <p:nvPr>
            <p:ph type="body" idx="1"/>
          </p:nvPr>
        </p:nvSpPr>
        <p:spPr/>
        <p:txBody>
          <a:bodyPr/>
          <a:lstStyle/>
          <a:p>
            <a:r>
              <a:rPr lang="sv-SE" b="1" dirty="0"/>
              <a:t>DS</a:t>
            </a:r>
            <a:endParaRPr lang="sv-SE" b="1" dirty="0">
              <a:ea typeface="Calibri"/>
              <a:cs typeface="Calibri"/>
            </a:endParaRPr>
          </a:p>
          <a:p>
            <a:endParaRPr lang="sv-SE" dirty="0">
              <a:ea typeface="Calibri"/>
              <a:cs typeface="Calibri"/>
            </a:endParaRPr>
          </a:p>
        </p:txBody>
      </p:sp>
      <p:sp>
        <p:nvSpPr>
          <p:cNvPr id="4" name="Platshållare för bildnummer 3">
            <a:extLst>
              <a:ext uri="{FF2B5EF4-FFF2-40B4-BE49-F238E27FC236}">
                <a16:creationId xmlns:a16="http://schemas.microsoft.com/office/drawing/2014/main" id="{DAF14371-FF53-E96A-EAA2-E459EDB586FC}"/>
              </a:ext>
            </a:extLst>
          </p:cNvPr>
          <p:cNvSpPr>
            <a:spLocks noGrp="1"/>
          </p:cNvSpPr>
          <p:nvPr>
            <p:ph type="sldNum" sz="quarter" idx="5"/>
          </p:nvPr>
        </p:nvSpPr>
        <p:spPr/>
        <p:txBody>
          <a:bodyPr/>
          <a:lstStyle/>
          <a:p>
            <a:fld id="{09908575-D105-4E79-A0F4-163CA4A06A0B}" type="slidenum">
              <a:rPr lang="en-GB" smtClean="0"/>
              <a:t>12</a:t>
            </a:fld>
            <a:endParaRPr lang="en-GB"/>
          </a:p>
        </p:txBody>
      </p:sp>
    </p:spTree>
    <p:extLst>
      <p:ext uri="{BB962C8B-B14F-4D97-AF65-F5344CB8AC3E}">
        <p14:creationId xmlns:p14="http://schemas.microsoft.com/office/powerpoint/2010/main" val="1421203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F73C-4975-C2A0-E5B9-5BFA606C876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F66DEDE-8B8F-2910-C3CD-FD48E0E1AC6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71059CD-41C2-D3E0-42C5-ABE0A1AB91A3}"/>
              </a:ext>
            </a:extLst>
          </p:cNvPr>
          <p:cNvSpPr>
            <a:spLocks noGrp="1"/>
          </p:cNvSpPr>
          <p:nvPr>
            <p:ph type="body" idx="1"/>
          </p:nvPr>
        </p:nvSpPr>
        <p:spPr/>
        <p:txBody>
          <a:bodyPr/>
          <a:lstStyle/>
          <a:p>
            <a:r>
              <a:rPr lang="sv-SE" b="1" dirty="0"/>
              <a:t>DS</a:t>
            </a:r>
          </a:p>
        </p:txBody>
      </p:sp>
      <p:sp>
        <p:nvSpPr>
          <p:cNvPr id="4" name="Platshållare för bildnummer 3">
            <a:extLst>
              <a:ext uri="{FF2B5EF4-FFF2-40B4-BE49-F238E27FC236}">
                <a16:creationId xmlns:a16="http://schemas.microsoft.com/office/drawing/2014/main" id="{BB0FFB72-F493-86D6-1C9C-2182621BD23B}"/>
              </a:ext>
            </a:extLst>
          </p:cNvPr>
          <p:cNvSpPr>
            <a:spLocks noGrp="1"/>
          </p:cNvSpPr>
          <p:nvPr>
            <p:ph type="sldNum" sz="quarter" idx="5"/>
          </p:nvPr>
        </p:nvSpPr>
        <p:spPr/>
        <p:txBody>
          <a:bodyPr/>
          <a:lstStyle/>
          <a:p>
            <a:fld id="{09908575-D105-4E79-A0F4-163CA4A06A0B}" type="slidenum">
              <a:rPr lang="en-GB" smtClean="0"/>
              <a:t>13</a:t>
            </a:fld>
            <a:endParaRPr lang="en-GB"/>
          </a:p>
        </p:txBody>
      </p:sp>
    </p:spTree>
    <p:extLst>
      <p:ext uri="{BB962C8B-B14F-4D97-AF65-F5344CB8AC3E}">
        <p14:creationId xmlns:p14="http://schemas.microsoft.com/office/powerpoint/2010/main" val="904999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7473A-CBF7-98DC-C7B4-E7A3FBB6000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D116C87-E5B6-5746-FB1E-DE91D5BF3A5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E8010FE-F230-2119-393B-F782511A306C}"/>
              </a:ext>
            </a:extLst>
          </p:cNvPr>
          <p:cNvSpPr>
            <a:spLocks noGrp="1"/>
          </p:cNvSpPr>
          <p:nvPr>
            <p:ph type="body" idx="1"/>
          </p:nvPr>
        </p:nvSpPr>
        <p:spPr/>
        <p:txBody>
          <a:bodyPr/>
          <a:lstStyle/>
          <a:p>
            <a:r>
              <a:rPr lang="sv-SE" b="1" dirty="0"/>
              <a:t>DS</a:t>
            </a:r>
          </a:p>
        </p:txBody>
      </p:sp>
      <p:sp>
        <p:nvSpPr>
          <p:cNvPr id="4" name="Platshållare för bildnummer 3">
            <a:extLst>
              <a:ext uri="{FF2B5EF4-FFF2-40B4-BE49-F238E27FC236}">
                <a16:creationId xmlns:a16="http://schemas.microsoft.com/office/drawing/2014/main" id="{8C0BD0F0-58B2-BB97-78F6-8B7985435D49}"/>
              </a:ext>
            </a:extLst>
          </p:cNvPr>
          <p:cNvSpPr>
            <a:spLocks noGrp="1"/>
          </p:cNvSpPr>
          <p:nvPr>
            <p:ph type="sldNum" sz="quarter" idx="5"/>
          </p:nvPr>
        </p:nvSpPr>
        <p:spPr/>
        <p:txBody>
          <a:bodyPr/>
          <a:lstStyle/>
          <a:p>
            <a:fld id="{09908575-D105-4E79-A0F4-163CA4A06A0B}" type="slidenum">
              <a:rPr lang="en-GB" smtClean="0"/>
              <a:t>14</a:t>
            </a:fld>
            <a:endParaRPr lang="en-GB"/>
          </a:p>
        </p:txBody>
      </p:sp>
    </p:spTree>
    <p:extLst>
      <p:ext uri="{BB962C8B-B14F-4D97-AF65-F5344CB8AC3E}">
        <p14:creationId xmlns:p14="http://schemas.microsoft.com/office/powerpoint/2010/main" val="126210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EFFAC-16B6-EF01-FE63-01F96DF6765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09EB8B2-806F-67D0-58E7-41075F96111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FC48B9E-5ABC-D103-1DCC-7D96D2386EF0}"/>
              </a:ext>
            </a:extLst>
          </p:cNvPr>
          <p:cNvSpPr>
            <a:spLocks noGrp="1"/>
          </p:cNvSpPr>
          <p:nvPr>
            <p:ph type="body" idx="1"/>
          </p:nvPr>
        </p:nvSpPr>
        <p:spPr/>
        <p:txBody>
          <a:bodyPr/>
          <a:lstStyle/>
          <a:p>
            <a:endParaRPr lang="sv-SE" dirty="0">
              <a:ea typeface="Calibri"/>
              <a:cs typeface="Calibri"/>
            </a:endParaRPr>
          </a:p>
        </p:txBody>
      </p:sp>
      <p:sp>
        <p:nvSpPr>
          <p:cNvPr id="4" name="Platshållare för bildnummer 3">
            <a:extLst>
              <a:ext uri="{FF2B5EF4-FFF2-40B4-BE49-F238E27FC236}">
                <a16:creationId xmlns:a16="http://schemas.microsoft.com/office/drawing/2014/main" id="{1358B42C-9EFD-4AF3-87C1-F778E1E178EF}"/>
              </a:ext>
            </a:extLst>
          </p:cNvPr>
          <p:cNvSpPr>
            <a:spLocks noGrp="1"/>
          </p:cNvSpPr>
          <p:nvPr>
            <p:ph type="sldNum" sz="quarter" idx="5"/>
          </p:nvPr>
        </p:nvSpPr>
        <p:spPr/>
        <p:txBody>
          <a:bodyPr/>
          <a:lstStyle/>
          <a:p>
            <a:fld id="{09908575-D105-4E79-A0F4-163CA4A06A0B}" type="slidenum">
              <a:rPr lang="en-GB" smtClean="0"/>
              <a:t>15</a:t>
            </a:fld>
            <a:endParaRPr lang="en-GB"/>
          </a:p>
        </p:txBody>
      </p:sp>
    </p:spTree>
    <p:extLst>
      <p:ext uri="{BB962C8B-B14F-4D97-AF65-F5344CB8AC3E}">
        <p14:creationId xmlns:p14="http://schemas.microsoft.com/office/powerpoint/2010/main" val="3062083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33033-A1D1-41E7-8ADC-ADCF386CA5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0DBD477-0C58-475F-9FB8-391CD4A46C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B1ABCAB-9B71-4A57-B7CD-8E90C1FC5DE8}"/>
              </a:ext>
            </a:extLst>
          </p:cNvPr>
          <p:cNvSpPr>
            <a:spLocks noGrp="1"/>
          </p:cNvSpPr>
          <p:nvPr>
            <p:ph type="dt" sz="half" idx="10"/>
          </p:nvPr>
        </p:nvSpPr>
        <p:spPr/>
        <p:txBody>
          <a:bodyPr/>
          <a:lstStyle/>
          <a:p>
            <a:endParaRPr lang="en-GB"/>
          </a:p>
        </p:txBody>
      </p:sp>
      <p:sp>
        <p:nvSpPr>
          <p:cNvPr id="6" name="Slide Number Placeholder 5">
            <a:extLst>
              <a:ext uri="{FF2B5EF4-FFF2-40B4-BE49-F238E27FC236}">
                <a16:creationId xmlns:a16="http://schemas.microsoft.com/office/drawing/2014/main" id="{BBE6DD88-A7EA-4553-9AE3-11580415B6E0}"/>
              </a:ext>
            </a:extLst>
          </p:cNvPr>
          <p:cNvSpPr>
            <a:spLocks noGrp="1"/>
          </p:cNvSpPr>
          <p:nvPr>
            <p:ph type="sldNum" sz="quarter" idx="12"/>
          </p:nvPr>
        </p:nvSpPr>
        <p:spPr/>
        <p:txBody>
          <a:bodyPr/>
          <a:lstStyle/>
          <a:p>
            <a:fld id="{8B2191AD-AB59-42A0-AF1B-0CFA61412703}" type="slidenum">
              <a:rPr lang="en-GB" smtClean="0"/>
              <a:t>‹#›</a:t>
            </a:fld>
            <a:endParaRPr lang="en-GB"/>
          </a:p>
        </p:txBody>
      </p:sp>
      <p:sp>
        <p:nvSpPr>
          <p:cNvPr id="8" name="Rectangle 7">
            <a:extLst>
              <a:ext uri="{FF2B5EF4-FFF2-40B4-BE49-F238E27FC236}">
                <a16:creationId xmlns:a16="http://schemas.microsoft.com/office/drawing/2014/main" id="{C8327693-D337-4E5F-9B6B-B6D09A884DB4}"/>
              </a:ext>
            </a:extLst>
          </p:cNvPr>
          <p:cNvSpPr/>
          <p:nvPr userDrawn="1"/>
        </p:nvSpPr>
        <p:spPr>
          <a:xfrm flipV="1">
            <a:off x="0" y="206217"/>
            <a:ext cx="12192000" cy="45719"/>
          </a:xfrm>
          <a:prstGeom prst="rect">
            <a:avLst/>
          </a:prstGeom>
          <a:solidFill>
            <a:srgbClr val="0030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C91386E-5B66-4535-A18C-9E1BFEC7ED3F}"/>
              </a:ext>
            </a:extLst>
          </p:cNvPr>
          <p:cNvSpPr/>
          <p:nvPr userDrawn="1"/>
        </p:nvSpPr>
        <p:spPr>
          <a:xfrm flipV="1">
            <a:off x="0" y="327978"/>
            <a:ext cx="12192000" cy="45719"/>
          </a:xfrm>
          <a:prstGeom prst="rect">
            <a:avLst/>
          </a:prstGeom>
          <a:solidFill>
            <a:srgbClr val="8EB7C9"/>
          </a:solidFill>
          <a:ln>
            <a:solidFill>
              <a:srgbClr val="8EB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96176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B7536-E5FA-461D-BDE2-AF9B189D3536}"/>
              </a:ext>
            </a:extLst>
          </p:cNvPr>
          <p:cNvSpPr>
            <a:spLocks noGrp="1"/>
          </p:cNvSpPr>
          <p:nvPr>
            <p:ph type="title"/>
          </p:nvPr>
        </p:nvSpPr>
        <p:spPr>
          <a:xfrm>
            <a:off x="838200" y="365125"/>
            <a:ext cx="9542172" cy="1325563"/>
          </a:xfrm>
          <a:noFill/>
        </p:spPr>
        <p:txBody>
          <a:bodyPr/>
          <a:lstStyle>
            <a:lvl1pPr>
              <a:defRPr b="1">
                <a:solidFill>
                  <a:srgbClr val="00303C"/>
                </a:solidFill>
                <a:latin typeface="Franklin Gothic Medium" panose="020B0603020102020204" pitchFamily="34"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54A961D9-93FA-4ED3-812A-9227C7CC5F15}"/>
              </a:ext>
            </a:extLst>
          </p:cNvPr>
          <p:cNvSpPr>
            <a:spLocks noGrp="1"/>
          </p:cNvSpPr>
          <p:nvPr>
            <p:ph idx="1"/>
          </p:nvPr>
        </p:nvSpPr>
        <p:spPr>
          <a:xfrm>
            <a:off x="838200" y="1457325"/>
            <a:ext cx="10515600" cy="4719638"/>
          </a:xfrm>
        </p:spPr>
        <p:txBody>
          <a:bodyPr/>
          <a:lstStyle>
            <a:lvl1pPr>
              <a:defRPr>
                <a:solidFill>
                  <a:srgbClr val="00303C"/>
                </a:solidFill>
                <a:latin typeface="Franklin Gothic Medium" panose="020B0603020102020204" pitchFamily="34" charset="0"/>
              </a:defRPr>
            </a:lvl1pPr>
            <a:lvl2pPr>
              <a:defRPr>
                <a:solidFill>
                  <a:srgbClr val="00303C"/>
                </a:solidFill>
                <a:latin typeface="Franklin Gothic Medium" panose="020B0603020102020204" pitchFamily="34" charset="0"/>
              </a:defRPr>
            </a:lvl2pPr>
            <a:lvl3pPr>
              <a:defRPr>
                <a:solidFill>
                  <a:srgbClr val="00303C"/>
                </a:solidFill>
                <a:latin typeface="Franklin Gothic Medium" panose="020B0603020102020204" pitchFamily="34" charset="0"/>
              </a:defRPr>
            </a:lvl3pPr>
            <a:lvl4pPr>
              <a:defRPr>
                <a:solidFill>
                  <a:srgbClr val="00303C"/>
                </a:solidFill>
                <a:latin typeface="Franklin Gothic Medium" panose="020B0603020102020204" pitchFamily="34" charset="0"/>
              </a:defRPr>
            </a:lvl4pPr>
            <a:lvl5pPr>
              <a:defRPr>
                <a:solidFill>
                  <a:srgbClr val="00303C"/>
                </a:solidFill>
                <a:latin typeface="Franklin Gothic Medium" panose="020B06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5FE996-85D8-45AD-8E70-146047C917C5}"/>
              </a:ext>
            </a:extLst>
          </p:cNvPr>
          <p:cNvSpPr>
            <a:spLocks noGrp="1"/>
          </p:cNvSpPr>
          <p:nvPr>
            <p:ph type="dt" sz="half" idx="10"/>
          </p:nvPr>
        </p:nvSpPr>
        <p:spPr/>
        <p:txBody>
          <a:bodyPr/>
          <a:lstStyle>
            <a:lvl1pPr>
              <a:defRPr/>
            </a:lvl1pPr>
          </a:lstStyle>
          <a:p>
            <a:r>
              <a:rPr lang="en-GB"/>
              <a:t>211120 AW</a:t>
            </a:r>
          </a:p>
        </p:txBody>
      </p:sp>
      <p:sp>
        <p:nvSpPr>
          <p:cNvPr id="6" name="Slide Number Placeholder 5">
            <a:extLst>
              <a:ext uri="{FF2B5EF4-FFF2-40B4-BE49-F238E27FC236}">
                <a16:creationId xmlns:a16="http://schemas.microsoft.com/office/drawing/2014/main" id="{C479070D-7870-4F3E-9F6F-74305D248E97}"/>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4218898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FC1BD-E1D2-48B3-8205-C9FE901F24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2AAEBA7-07E5-4FDB-B10B-2108CFCE4C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7DF593-1201-4005-A755-146660B99F70}"/>
              </a:ext>
            </a:extLst>
          </p:cNvPr>
          <p:cNvSpPr>
            <a:spLocks noGrp="1"/>
          </p:cNvSpPr>
          <p:nvPr>
            <p:ph type="dt" sz="half" idx="10"/>
          </p:nvPr>
        </p:nvSpPr>
        <p:spPr/>
        <p:txBody>
          <a:bodyPr/>
          <a:lstStyle/>
          <a:p>
            <a:fld id="{4518F53B-9473-4F7A-9D2B-741526FCF1F7}" type="datetime1">
              <a:rPr lang="en-GB" smtClean="0"/>
              <a:t>17/09/2026</a:t>
            </a:fld>
            <a:endParaRPr lang="en-GB"/>
          </a:p>
        </p:txBody>
      </p:sp>
      <p:sp>
        <p:nvSpPr>
          <p:cNvPr id="6" name="Slide Number Placeholder 5">
            <a:extLst>
              <a:ext uri="{FF2B5EF4-FFF2-40B4-BE49-F238E27FC236}">
                <a16:creationId xmlns:a16="http://schemas.microsoft.com/office/drawing/2014/main" id="{B1D64367-2829-4BF5-B21B-0150EF40C777}"/>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1078459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3A293-700B-461C-9A96-9A590425DC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4EE8710-C457-4FFB-A77A-190275B916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D04D51D-5C80-49B3-9678-A21EE0EDF3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3C27E08-8559-44F5-A886-D9A3E787B936}"/>
              </a:ext>
            </a:extLst>
          </p:cNvPr>
          <p:cNvSpPr>
            <a:spLocks noGrp="1"/>
          </p:cNvSpPr>
          <p:nvPr>
            <p:ph type="dt" sz="half" idx="10"/>
          </p:nvPr>
        </p:nvSpPr>
        <p:spPr/>
        <p:txBody>
          <a:bodyPr/>
          <a:lstStyle/>
          <a:p>
            <a:fld id="{BA9CFB45-3B9E-4AB8-BE41-DBFEDBBF9771}" type="datetime1">
              <a:rPr lang="en-GB" smtClean="0"/>
              <a:t>17/09/2026</a:t>
            </a:fld>
            <a:endParaRPr lang="en-GB"/>
          </a:p>
        </p:txBody>
      </p:sp>
      <p:sp>
        <p:nvSpPr>
          <p:cNvPr id="7" name="Slide Number Placeholder 6">
            <a:extLst>
              <a:ext uri="{FF2B5EF4-FFF2-40B4-BE49-F238E27FC236}">
                <a16:creationId xmlns:a16="http://schemas.microsoft.com/office/drawing/2014/main" id="{29B94CC2-A758-42CC-9C34-DCBC250538D6}"/>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3883314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20E87-4220-4EF3-8702-6886AC46B86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DAD956-7BF4-40FB-904D-6575B777B8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9C4175-F001-4229-BE01-7307871487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8FF0BF-E627-4AB8-B23C-37F609FBE0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F75E69-7CA4-4420-BB1D-D6AAF89B51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E95738B-20D9-4BD1-B97F-363E8A49DBEE}"/>
              </a:ext>
            </a:extLst>
          </p:cNvPr>
          <p:cNvSpPr>
            <a:spLocks noGrp="1"/>
          </p:cNvSpPr>
          <p:nvPr>
            <p:ph type="dt" sz="half" idx="10"/>
          </p:nvPr>
        </p:nvSpPr>
        <p:spPr/>
        <p:txBody>
          <a:bodyPr/>
          <a:lstStyle/>
          <a:p>
            <a:fld id="{E3306CD0-36B4-45C0-86C9-E3F9AF8453FB}" type="datetime1">
              <a:rPr lang="en-GB" smtClean="0"/>
              <a:t>17/09/2026</a:t>
            </a:fld>
            <a:endParaRPr lang="en-GB"/>
          </a:p>
        </p:txBody>
      </p:sp>
      <p:sp>
        <p:nvSpPr>
          <p:cNvPr id="9" name="Slide Number Placeholder 8">
            <a:extLst>
              <a:ext uri="{FF2B5EF4-FFF2-40B4-BE49-F238E27FC236}">
                <a16:creationId xmlns:a16="http://schemas.microsoft.com/office/drawing/2014/main" id="{D7E0BED7-3B64-4B9D-8F4E-395C5D1C9B3F}"/>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3942279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A6FD4-B2E2-4A0B-93D8-B38A53F5F1C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20BE0FD-9D23-44A0-B631-7572E0BE17A5}"/>
              </a:ext>
            </a:extLst>
          </p:cNvPr>
          <p:cNvSpPr>
            <a:spLocks noGrp="1"/>
          </p:cNvSpPr>
          <p:nvPr>
            <p:ph type="dt" sz="half" idx="10"/>
          </p:nvPr>
        </p:nvSpPr>
        <p:spPr/>
        <p:txBody>
          <a:bodyPr/>
          <a:lstStyle/>
          <a:p>
            <a:fld id="{2F1C0814-9AAF-4C67-872B-36E9FD8FB6EA}" type="datetime1">
              <a:rPr lang="en-GB" smtClean="0"/>
              <a:t>17/09/2026</a:t>
            </a:fld>
            <a:endParaRPr lang="en-GB"/>
          </a:p>
        </p:txBody>
      </p:sp>
      <p:sp>
        <p:nvSpPr>
          <p:cNvPr id="5" name="Slide Number Placeholder 4">
            <a:extLst>
              <a:ext uri="{FF2B5EF4-FFF2-40B4-BE49-F238E27FC236}">
                <a16:creationId xmlns:a16="http://schemas.microsoft.com/office/drawing/2014/main" id="{BA0AA4B3-C592-46BB-8C49-360BF6CC1FE9}"/>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910206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79895D-CADF-4DCB-8BF8-E0B18B18C83C}"/>
              </a:ext>
            </a:extLst>
          </p:cNvPr>
          <p:cNvSpPr>
            <a:spLocks noGrp="1"/>
          </p:cNvSpPr>
          <p:nvPr>
            <p:ph type="dt" sz="half" idx="10"/>
          </p:nvPr>
        </p:nvSpPr>
        <p:spPr/>
        <p:txBody>
          <a:bodyPr/>
          <a:lstStyle/>
          <a:p>
            <a:fld id="{29922216-E186-499D-AE0A-FB534115966B}" type="datetime1">
              <a:rPr lang="en-GB" smtClean="0"/>
              <a:t>17/09/2026</a:t>
            </a:fld>
            <a:endParaRPr lang="en-GB"/>
          </a:p>
        </p:txBody>
      </p:sp>
      <p:sp>
        <p:nvSpPr>
          <p:cNvPr id="4" name="Slide Number Placeholder 3">
            <a:extLst>
              <a:ext uri="{FF2B5EF4-FFF2-40B4-BE49-F238E27FC236}">
                <a16:creationId xmlns:a16="http://schemas.microsoft.com/office/drawing/2014/main" id="{113542E1-AF58-450B-BB49-16A4ED2A467D}"/>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3037718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0A33-B188-482B-A410-CDF7B68B32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2B780B-AAF2-4E8D-9DE1-386AE5119C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E572B82-B85C-4CB8-81DA-3638F70E6A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8500A7-BB9D-4710-9B41-9013C9F29E00}"/>
              </a:ext>
            </a:extLst>
          </p:cNvPr>
          <p:cNvSpPr>
            <a:spLocks noGrp="1"/>
          </p:cNvSpPr>
          <p:nvPr>
            <p:ph type="dt" sz="half" idx="10"/>
          </p:nvPr>
        </p:nvSpPr>
        <p:spPr/>
        <p:txBody>
          <a:bodyPr/>
          <a:lstStyle/>
          <a:p>
            <a:fld id="{AFC1DE45-3114-4F66-BA11-C3A84CE7AB8C}" type="datetime1">
              <a:rPr lang="en-GB" smtClean="0"/>
              <a:t>17/09/2026</a:t>
            </a:fld>
            <a:endParaRPr lang="en-GB"/>
          </a:p>
        </p:txBody>
      </p:sp>
      <p:sp>
        <p:nvSpPr>
          <p:cNvPr id="7" name="Slide Number Placeholder 6">
            <a:extLst>
              <a:ext uri="{FF2B5EF4-FFF2-40B4-BE49-F238E27FC236}">
                <a16:creationId xmlns:a16="http://schemas.microsoft.com/office/drawing/2014/main" id="{A226DA49-2CA9-46C5-9D6C-E92E65645FDB}"/>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1645559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C69C5-37BD-4274-B7B3-071F864458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1D98D72-1546-4D1C-92FA-AC3513DA93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A138632-8108-4B4C-9BBB-5749CEF565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0C0A61-A1E9-4213-BF80-B9E4B6BB3E09}"/>
              </a:ext>
            </a:extLst>
          </p:cNvPr>
          <p:cNvSpPr>
            <a:spLocks noGrp="1"/>
          </p:cNvSpPr>
          <p:nvPr>
            <p:ph type="dt" sz="half" idx="10"/>
          </p:nvPr>
        </p:nvSpPr>
        <p:spPr/>
        <p:txBody>
          <a:bodyPr/>
          <a:lstStyle/>
          <a:p>
            <a:fld id="{F784FC86-AF6E-4A62-8AB1-9B566ECB891F}" type="datetime1">
              <a:rPr lang="en-GB" smtClean="0"/>
              <a:t>17/09/2026</a:t>
            </a:fld>
            <a:endParaRPr lang="en-GB"/>
          </a:p>
        </p:txBody>
      </p:sp>
      <p:sp>
        <p:nvSpPr>
          <p:cNvPr id="7" name="Slide Number Placeholder 6">
            <a:extLst>
              <a:ext uri="{FF2B5EF4-FFF2-40B4-BE49-F238E27FC236}">
                <a16:creationId xmlns:a16="http://schemas.microsoft.com/office/drawing/2014/main" id="{B92E0A74-F64F-456E-AF29-9CE208BE3BB0}"/>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1464360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C6249-01B6-4332-A981-A74D260A316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33F49D-B02C-4271-B767-D58D205A95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0C66FF-F287-44C8-B1CA-35813EEBE20E}"/>
              </a:ext>
            </a:extLst>
          </p:cNvPr>
          <p:cNvSpPr>
            <a:spLocks noGrp="1"/>
          </p:cNvSpPr>
          <p:nvPr>
            <p:ph type="dt" sz="half" idx="10"/>
          </p:nvPr>
        </p:nvSpPr>
        <p:spPr/>
        <p:txBody>
          <a:bodyPr/>
          <a:lstStyle/>
          <a:p>
            <a:fld id="{1706E75E-736B-475A-AA4A-AD7E9D00965B}" type="datetime1">
              <a:rPr lang="en-GB" smtClean="0"/>
              <a:t>17/09/2026</a:t>
            </a:fld>
            <a:endParaRPr lang="en-GB"/>
          </a:p>
        </p:txBody>
      </p:sp>
      <p:sp>
        <p:nvSpPr>
          <p:cNvPr id="6" name="Slide Number Placeholder 5">
            <a:extLst>
              <a:ext uri="{FF2B5EF4-FFF2-40B4-BE49-F238E27FC236}">
                <a16:creationId xmlns:a16="http://schemas.microsoft.com/office/drawing/2014/main" id="{CE9016E3-18D1-4BE2-BEF2-EAD6B3F5DC18}"/>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1652616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3FBA2B-B652-4425-B58D-984B2F9CBA3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569438-54D1-42C2-8174-4DABEC1C43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7FAAE5-8378-46A4-89DD-6105DEDF715E}"/>
              </a:ext>
            </a:extLst>
          </p:cNvPr>
          <p:cNvSpPr>
            <a:spLocks noGrp="1"/>
          </p:cNvSpPr>
          <p:nvPr>
            <p:ph type="dt" sz="half" idx="10"/>
          </p:nvPr>
        </p:nvSpPr>
        <p:spPr/>
        <p:txBody>
          <a:bodyPr/>
          <a:lstStyle/>
          <a:p>
            <a:fld id="{D08742A9-6406-4A35-B546-A56F44764325}" type="datetime1">
              <a:rPr lang="en-GB" smtClean="0"/>
              <a:t>17/09/2026</a:t>
            </a:fld>
            <a:endParaRPr lang="en-GB"/>
          </a:p>
        </p:txBody>
      </p:sp>
      <p:sp>
        <p:nvSpPr>
          <p:cNvPr id="6" name="Slide Number Placeholder 5">
            <a:extLst>
              <a:ext uri="{FF2B5EF4-FFF2-40B4-BE49-F238E27FC236}">
                <a16:creationId xmlns:a16="http://schemas.microsoft.com/office/drawing/2014/main" id="{1741FFD8-2977-439C-AC8C-446D8F9D1FA1}"/>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1617030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AB671-8231-4242-926A-2CD96EF3EB8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30B52D-3D89-4366-A99F-3C32CA7005FF}"/>
              </a:ext>
            </a:extLst>
          </p:cNvPr>
          <p:cNvSpPr>
            <a:spLocks noGrp="1"/>
          </p:cNvSpPr>
          <p:nvPr>
            <p:ph type="dt" sz="half" idx="10"/>
          </p:nvPr>
        </p:nvSpPr>
        <p:spPr/>
        <p:txBody>
          <a:bodyPr/>
          <a:lstStyle/>
          <a:p>
            <a:fld id="{711CE88E-454C-49AD-B683-943DD1C49A01}" type="datetime1">
              <a:rPr lang="en-GB" smtClean="0"/>
              <a:t>17/09/2026</a:t>
            </a:fld>
            <a:endParaRPr lang="en-GB"/>
          </a:p>
        </p:txBody>
      </p:sp>
      <p:sp>
        <p:nvSpPr>
          <p:cNvPr id="5" name="Slide Number Placeholder 4">
            <a:extLst>
              <a:ext uri="{FF2B5EF4-FFF2-40B4-BE49-F238E27FC236}">
                <a16:creationId xmlns:a16="http://schemas.microsoft.com/office/drawing/2014/main" id="{5300BF0D-B19C-46E7-B96E-065C479B80DC}"/>
              </a:ext>
            </a:extLst>
          </p:cNvPr>
          <p:cNvSpPr>
            <a:spLocks noGrp="1"/>
          </p:cNvSpPr>
          <p:nvPr>
            <p:ph type="sldNum" sz="quarter" idx="12"/>
          </p:nvPr>
        </p:nvSpPr>
        <p:spPr/>
        <p:txBody>
          <a:bodyPr/>
          <a:lstStyle/>
          <a:p>
            <a:fld id="{8B2191AD-AB59-42A0-AF1B-0CFA61412703}" type="slidenum">
              <a:rPr lang="en-GB" smtClean="0"/>
              <a:t>‹#›</a:t>
            </a:fld>
            <a:endParaRPr lang="en-GB"/>
          </a:p>
        </p:txBody>
      </p:sp>
    </p:spTree>
    <p:extLst>
      <p:ext uri="{BB962C8B-B14F-4D97-AF65-F5344CB8AC3E}">
        <p14:creationId xmlns:p14="http://schemas.microsoft.com/office/powerpoint/2010/main" val="935398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AFB7D1-1039-40FB-BBE1-EF8A94C17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9AFA6C7-58B5-4D8A-A7EF-F69FD172D5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717C69-8CA9-4EA8-B6CF-8BE582871E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DB4ED-7A43-4385-830B-F603E130301A}" type="datetime1">
              <a:rPr lang="en-GB" smtClean="0"/>
              <a:pPr/>
              <a:t>17/09/2026</a:t>
            </a:fld>
            <a:endParaRPr lang="en-GB"/>
          </a:p>
        </p:txBody>
      </p:sp>
      <p:sp>
        <p:nvSpPr>
          <p:cNvPr id="6" name="Slide Number Placeholder 5">
            <a:extLst>
              <a:ext uri="{FF2B5EF4-FFF2-40B4-BE49-F238E27FC236}">
                <a16:creationId xmlns:a16="http://schemas.microsoft.com/office/drawing/2014/main" id="{825CCAD3-AF42-44CC-BFCE-7C7FC86F53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2191AD-AB59-42A0-AF1B-0CFA61412703}" type="slidenum">
              <a:rPr lang="en-GB" smtClean="0"/>
              <a:t>‹#›</a:t>
            </a:fld>
            <a:endParaRPr lang="en-GB"/>
          </a:p>
        </p:txBody>
      </p:sp>
      <p:pic>
        <p:nvPicPr>
          <p:cNvPr id="7" name="Bildobjekt 4">
            <a:extLst>
              <a:ext uri="{FF2B5EF4-FFF2-40B4-BE49-F238E27FC236}">
                <a16:creationId xmlns:a16="http://schemas.microsoft.com/office/drawing/2014/main" id="{BF6BB47A-C8E3-4A8F-B893-9E17712783BE}"/>
              </a:ext>
            </a:extLst>
          </p:cNvPr>
          <p:cNvPicPr>
            <a:picLocks noChangeAspect="1"/>
          </p:cNvPicPr>
          <p:nvPr userDrawn="1"/>
        </p:nvPicPr>
        <p:blipFill>
          <a:blip r:embed="rId14"/>
          <a:stretch>
            <a:fillRect/>
          </a:stretch>
        </p:blipFill>
        <p:spPr>
          <a:xfrm>
            <a:off x="10569261" y="484464"/>
            <a:ext cx="1240949" cy="1240949"/>
          </a:xfrm>
          <a:prstGeom prst="rect">
            <a:avLst/>
          </a:prstGeom>
        </p:spPr>
      </p:pic>
      <p:sp>
        <p:nvSpPr>
          <p:cNvPr id="8" name="Rectangle 7">
            <a:extLst>
              <a:ext uri="{FF2B5EF4-FFF2-40B4-BE49-F238E27FC236}">
                <a16:creationId xmlns:a16="http://schemas.microsoft.com/office/drawing/2014/main" id="{FF68EB38-4273-4405-9230-E6A527F3CD2E}"/>
              </a:ext>
            </a:extLst>
          </p:cNvPr>
          <p:cNvSpPr/>
          <p:nvPr userDrawn="1"/>
        </p:nvSpPr>
        <p:spPr>
          <a:xfrm flipV="1">
            <a:off x="0" y="206217"/>
            <a:ext cx="12192000" cy="45719"/>
          </a:xfrm>
          <a:prstGeom prst="rect">
            <a:avLst/>
          </a:prstGeom>
          <a:solidFill>
            <a:srgbClr val="0030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6389BB2-F3D7-4837-A942-E872F129C023}"/>
              </a:ext>
            </a:extLst>
          </p:cNvPr>
          <p:cNvSpPr/>
          <p:nvPr userDrawn="1"/>
        </p:nvSpPr>
        <p:spPr>
          <a:xfrm flipV="1">
            <a:off x="0" y="327978"/>
            <a:ext cx="12192000" cy="45719"/>
          </a:xfrm>
          <a:prstGeom prst="rect">
            <a:avLst/>
          </a:prstGeom>
          <a:solidFill>
            <a:srgbClr val="8EB7C9"/>
          </a:solidFill>
          <a:ln>
            <a:solidFill>
              <a:srgbClr val="8EB7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ooter Placeholder 5">
            <a:extLst>
              <a:ext uri="{FF2B5EF4-FFF2-40B4-BE49-F238E27FC236}">
                <a16:creationId xmlns:a16="http://schemas.microsoft.com/office/drawing/2014/main" id="{E403BD11-2757-4F00-B730-D029ED5869A3}"/>
              </a:ext>
            </a:extLst>
          </p:cNvPr>
          <p:cNvSpPr txBox="1">
            <a:spLocks/>
          </p:cNvSpPr>
          <p:nvPr userDrawn="1"/>
        </p:nvSpPr>
        <p:spPr>
          <a:xfrm>
            <a:off x="4038600" y="6369825"/>
            <a:ext cx="4114800" cy="365125"/>
          </a:xfrm>
          <a:prstGeom prst="rect">
            <a:avLst/>
          </a:prstGeom>
        </p:spPr>
        <p:txBody>
          <a:bodyPr vert="horz" lIns="91440" tIns="45720" rIns="91440" bIns="45720" rtlCol="0" anchor="ctr"/>
          <a:lstStyle>
            <a:defPPr>
              <a:defRPr lang="en-US"/>
            </a:defPPr>
            <a:lvl1pPr algn="ctr">
              <a:defRPr sz="2400" b="0">
                <a:solidFill>
                  <a:srgbClr val="00303C"/>
                </a:solidFill>
                <a:latin typeface="Franklin Gothic Medium" panose="020B06030201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sv-SE"/>
              <a:t>#GBGSCOUT</a:t>
            </a:r>
            <a:endParaRPr lang="en-GB"/>
          </a:p>
        </p:txBody>
      </p:sp>
    </p:spTree>
    <p:extLst>
      <p:ext uri="{BB962C8B-B14F-4D97-AF65-F5344CB8AC3E}">
        <p14:creationId xmlns:p14="http://schemas.microsoft.com/office/powerpoint/2010/main" val="532763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defTabSz="914400" rtl="0" eaLnBrk="1" latinLnBrk="0" hangingPunct="1">
        <a:lnSpc>
          <a:spcPct val="90000"/>
        </a:lnSpc>
        <a:spcBef>
          <a:spcPct val="0"/>
        </a:spcBef>
        <a:buNone/>
        <a:defRPr sz="4400" kern="1200">
          <a:solidFill>
            <a:srgbClr val="00303C"/>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876AF05-6510-4D6A-813F-6DCCCC9CEB4C}"/>
              </a:ext>
            </a:extLst>
          </p:cNvPr>
          <p:cNvSpPr>
            <a:spLocks noGrp="1"/>
          </p:cNvSpPr>
          <p:nvPr>
            <p:ph type="ctrTitle"/>
          </p:nvPr>
        </p:nvSpPr>
        <p:spPr/>
        <p:txBody>
          <a:bodyPr/>
          <a:lstStyle/>
          <a:p>
            <a:r>
              <a:rPr lang="sv-SE">
                <a:latin typeface="Franklin Gothic Medium"/>
              </a:rPr>
              <a:t>Kårledningsträff i Göteborgs scoutdistrikt</a:t>
            </a:r>
            <a:endParaRPr lang="en-GB">
              <a:latin typeface="Franklin Gothic Medium"/>
            </a:endParaRPr>
          </a:p>
        </p:txBody>
      </p:sp>
      <p:sp>
        <p:nvSpPr>
          <p:cNvPr id="18" name="Subtitle 17">
            <a:extLst>
              <a:ext uri="{FF2B5EF4-FFF2-40B4-BE49-F238E27FC236}">
                <a16:creationId xmlns:a16="http://schemas.microsoft.com/office/drawing/2014/main" id="{4DD68255-3EAB-4AE5-A816-F0E5439D229F}"/>
              </a:ext>
            </a:extLst>
          </p:cNvPr>
          <p:cNvSpPr>
            <a:spLocks noGrp="1"/>
          </p:cNvSpPr>
          <p:nvPr>
            <p:ph type="subTitle" idx="1"/>
          </p:nvPr>
        </p:nvSpPr>
        <p:spPr/>
        <p:txBody>
          <a:bodyPr vert="horz" lIns="91440" tIns="45720" rIns="91440" bIns="45720" rtlCol="0" anchor="t">
            <a:normAutofit/>
          </a:bodyPr>
          <a:lstStyle/>
          <a:p>
            <a:r>
              <a:rPr lang="sv-SE" dirty="0">
                <a:latin typeface="Franklin Gothic Medium"/>
              </a:rPr>
              <a:t>14 september 2026</a:t>
            </a:r>
            <a:endParaRPr lang="sv-SE" dirty="0"/>
          </a:p>
        </p:txBody>
      </p:sp>
    </p:spTree>
    <p:extLst>
      <p:ext uri="{BB962C8B-B14F-4D97-AF65-F5344CB8AC3E}">
        <p14:creationId xmlns:p14="http://schemas.microsoft.com/office/powerpoint/2010/main" val="2850198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123D6-42BE-F88C-3CB2-ED9246D373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B6D01C-E176-8E24-EBAF-E0988D0588DF}"/>
              </a:ext>
            </a:extLst>
          </p:cNvPr>
          <p:cNvSpPr>
            <a:spLocks noGrp="1"/>
          </p:cNvSpPr>
          <p:nvPr>
            <p:ph type="title"/>
          </p:nvPr>
        </p:nvSpPr>
        <p:spPr/>
        <p:txBody>
          <a:bodyPr>
            <a:normAutofit/>
          </a:bodyPr>
          <a:lstStyle/>
          <a:p>
            <a:r>
              <a:rPr lang="en-GB" err="1">
                <a:latin typeface="Franklin Gothic Medium"/>
              </a:rPr>
              <a:t>Dagordning</a:t>
            </a:r>
            <a:endParaRPr lang="sv-SE" err="1"/>
          </a:p>
        </p:txBody>
      </p:sp>
      <p:sp>
        <p:nvSpPr>
          <p:cNvPr id="3" name="Content Placeholder 2">
            <a:extLst>
              <a:ext uri="{FF2B5EF4-FFF2-40B4-BE49-F238E27FC236}">
                <a16:creationId xmlns:a16="http://schemas.microsoft.com/office/drawing/2014/main" id="{9EBDE182-0B74-4830-8049-7D3A0D10C56D}"/>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dirty="0">
              <a:effectLst/>
              <a:latin typeface="Franklin Gothic Medium"/>
              <a:ea typeface="Calibri" panose="020F0502020204030204" pitchFamily="34" charset="0"/>
              <a:cs typeface="Arial" panose="020B0604020202020204" pitchFamily="34" charset="0"/>
            </a:endParaRPr>
          </a:p>
          <a:p>
            <a:endParaRPr lang="sv-SE" noProof="0" dirty="0"/>
          </a:p>
        </p:txBody>
      </p:sp>
      <p:sp>
        <p:nvSpPr>
          <p:cNvPr id="5" name="Content Placeholder 2">
            <a:extLst>
              <a:ext uri="{FF2B5EF4-FFF2-40B4-BE49-F238E27FC236}">
                <a16:creationId xmlns:a16="http://schemas.microsoft.com/office/drawing/2014/main" id="{7A48D41E-4BB6-A04F-0C7E-6F69DBBCBBFC}"/>
              </a:ext>
            </a:extLst>
          </p:cNvPr>
          <p:cNvSpPr txBox="1">
            <a:spLocks/>
          </p:cNvSpPr>
          <p:nvPr/>
        </p:nvSpPr>
        <p:spPr>
          <a:xfrm>
            <a:off x="838200" y="1457325"/>
            <a:ext cx="10515600" cy="47196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AutoNum type="arabicPeriod"/>
            </a:pPr>
            <a:endParaRPr lang="en-GB" sz="300" dirty="0">
              <a:latin typeface="Franklin Gothic Medium"/>
            </a:endParaRPr>
          </a:p>
          <a:p>
            <a:pPr marL="514350" indent="-514350">
              <a:buAutoNum type="arabicPeriod"/>
            </a:pPr>
            <a:r>
              <a:rPr lang="en-GB" dirty="0">
                <a:latin typeface="Franklin Gothic Medium"/>
                <a:cs typeface="Arial"/>
              </a:rPr>
              <a:t>Välkomna och presentationsrunda (5 min)</a:t>
            </a:r>
          </a:p>
          <a:p>
            <a:pPr marL="514350" indent="-514350">
              <a:buAutoNum type="arabicPeriod"/>
            </a:pPr>
            <a:r>
              <a:rPr lang="en-GB" dirty="0" err="1">
                <a:latin typeface="Franklin Gothic Medium"/>
                <a:cs typeface="Arial"/>
              </a:rPr>
              <a:t>Bakgrund</a:t>
            </a:r>
            <a:r>
              <a:rPr lang="en-GB" dirty="0">
                <a:latin typeface="Franklin Gothic Medium"/>
                <a:cs typeface="Arial"/>
              </a:rPr>
              <a:t> och process (5 min)</a:t>
            </a:r>
            <a:endParaRPr lang="en-GB" dirty="0"/>
          </a:p>
          <a:p>
            <a:pPr marL="514350" indent="-514350">
              <a:buAutoNum type="arabicPeriod"/>
            </a:pPr>
            <a:r>
              <a:rPr lang="en-GB" dirty="0" err="1">
                <a:latin typeface="Franklin Gothic Medium"/>
              </a:rPr>
              <a:t>Verksamhetsplan</a:t>
            </a:r>
            <a:r>
              <a:rPr lang="en-GB" dirty="0">
                <a:latin typeface="Franklin Gothic Medium"/>
              </a:rPr>
              <a:t> 2027 – </a:t>
            </a:r>
            <a:r>
              <a:rPr lang="en-GB" dirty="0" err="1">
                <a:latin typeface="Franklin Gothic Medium"/>
              </a:rPr>
              <a:t>utkast</a:t>
            </a:r>
            <a:r>
              <a:rPr lang="en-GB" dirty="0">
                <a:latin typeface="Franklin Gothic Medium"/>
              </a:rPr>
              <a:t> (20 min) </a:t>
            </a:r>
          </a:p>
          <a:p>
            <a:pPr marL="514350" indent="-514350">
              <a:buAutoNum type="arabicPeriod"/>
            </a:pPr>
            <a:r>
              <a:rPr lang="en-GB" dirty="0">
                <a:latin typeface="Franklin Gothic Medium"/>
                <a:cs typeface="Arial"/>
              </a:rPr>
              <a:t>Dialog (60 min </a:t>
            </a:r>
            <a:r>
              <a:rPr lang="en-GB" dirty="0" err="1">
                <a:latin typeface="Franklin Gothic Medium"/>
                <a:cs typeface="Arial"/>
              </a:rPr>
              <a:t>inkl</a:t>
            </a:r>
            <a:r>
              <a:rPr lang="en-GB" dirty="0">
                <a:latin typeface="Franklin Gothic Medium"/>
                <a:cs typeface="Arial"/>
              </a:rPr>
              <a:t>. paus)</a:t>
            </a:r>
            <a:endParaRPr lang="en-GB" dirty="0">
              <a:cs typeface="Arial"/>
            </a:endParaRPr>
          </a:p>
          <a:p>
            <a:pPr marL="514350" indent="-514350">
              <a:spcBef>
                <a:spcPts val="1000"/>
              </a:spcBef>
              <a:buAutoNum type="arabicPeriod"/>
            </a:pPr>
            <a:r>
              <a:rPr lang="en-GB" dirty="0" err="1">
                <a:latin typeface="Franklin Gothic Medium"/>
              </a:rPr>
              <a:t>Avslutning</a:t>
            </a:r>
            <a:endParaRPr lang="en-GB" dirty="0" err="1"/>
          </a:p>
          <a:p>
            <a:pPr marL="0" indent="0">
              <a:buNone/>
            </a:pPr>
            <a:endParaRPr lang="en-GB" dirty="0"/>
          </a:p>
          <a:p>
            <a:pPr marL="0" indent="0">
              <a:buNone/>
            </a:pPr>
            <a:r>
              <a:rPr lang="en-GB" dirty="0" err="1">
                <a:latin typeface="Franklin Gothic Medium"/>
              </a:rPr>
              <a:t>Mötet</a:t>
            </a:r>
            <a:r>
              <a:rPr lang="en-GB" dirty="0">
                <a:latin typeface="Franklin Gothic Medium"/>
              </a:rPr>
              <a:t> </a:t>
            </a:r>
            <a:r>
              <a:rPr lang="en-GB" dirty="0" err="1">
                <a:latin typeface="Franklin Gothic Medium"/>
              </a:rPr>
              <a:t>avslutas</a:t>
            </a:r>
            <a:r>
              <a:rPr lang="en-GB" dirty="0">
                <a:latin typeface="Franklin Gothic Medium"/>
              </a:rPr>
              <a:t> 20.30.</a:t>
            </a:r>
          </a:p>
        </p:txBody>
      </p:sp>
    </p:spTree>
    <p:extLst>
      <p:ext uri="{BB962C8B-B14F-4D97-AF65-F5344CB8AC3E}">
        <p14:creationId xmlns:p14="http://schemas.microsoft.com/office/powerpoint/2010/main" val="49239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23891BB-B67C-45CC-80E0-A4D967B33EE9}"/>
              </a:ext>
            </a:extLst>
          </p:cNvPr>
          <p:cNvSpPr>
            <a:spLocks noGrp="1"/>
          </p:cNvSpPr>
          <p:nvPr>
            <p:ph type="title"/>
          </p:nvPr>
        </p:nvSpPr>
        <p:spPr/>
        <p:txBody>
          <a:bodyPr/>
          <a:lstStyle/>
          <a:p>
            <a:r>
              <a:rPr lang="sv-SE">
                <a:latin typeface="Franklin Gothic Medium"/>
              </a:rPr>
              <a:t>Presentationsrunda</a:t>
            </a:r>
            <a:endParaRPr lang="sv-SE"/>
          </a:p>
        </p:txBody>
      </p:sp>
      <p:sp>
        <p:nvSpPr>
          <p:cNvPr id="8" name="Content Placeholder 7">
            <a:extLst>
              <a:ext uri="{FF2B5EF4-FFF2-40B4-BE49-F238E27FC236}">
                <a16:creationId xmlns:a16="http://schemas.microsoft.com/office/drawing/2014/main" id="{6AB21A52-8392-4A11-AD15-5E2F6A001EDE}"/>
              </a:ext>
            </a:extLst>
          </p:cNvPr>
          <p:cNvSpPr>
            <a:spLocks noGrp="1"/>
          </p:cNvSpPr>
          <p:nvPr>
            <p:ph idx="1"/>
          </p:nvPr>
        </p:nvSpPr>
        <p:spPr>
          <a:xfrm>
            <a:off x="838200" y="1457325"/>
            <a:ext cx="10829364" cy="4719638"/>
          </a:xfrm>
        </p:spPr>
        <p:txBody>
          <a:bodyPr vert="horz" lIns="91440" tIns="45720" rIns="91440" bIns="45720" rtlCol="0" anchor="t">
            <a:normAutofit/>
          </a:bodyPr>
          <a:lstStyle/>
          <a:p>
            <a:pPr>
              <a:lnSpc>
                <a:spcPct val="150000"/>
              </a:lnSpc>
            </a:pPr>
            <a:r>
              <a:rPr lang="sv-SE">
                <a:latin typeface="Franklin Gothic Medium"/>
              </a:rPr>
              <a:t>Namn kår, roll.</a:t>
            </a:r>
            <a:endParaRPr lang="sv-SE" dirty="0"/>
          </a:p>
        </p:txBody>
      </p:sp>
    </p:spTree>
    <p:extLst>
      <p:ext uri="{BB962C8B-B14F-4D97-AF65-F5344CB8AC3E}">
        <p14:creationId xmlns:p14="http://schemas.microsoft.com/office/powerpoint/2010/main" val="4141230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3D4BA-676F-1F7E-C919-D1EAE849B4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0401BA-A1C8-F5E0-016D-79A0485BBD55}"/>
              </a:ext>
            </a:extLst>
          </p:cNvPr>
          <p:cNvSpPr>
            <a:spLocks noGrp="1"/>
          </p:cNvSpPr>
          <p:nvPr>
            <p:ph type="title"/>
          </p:nvPr>
        </p:nvSpPr>
        <p:spPr/>
        <p:txBody>
          <a:bodyPr>
            <a:normAutofit/>
          </a:bodyPr>
          <a:lstStyle/>
          <a:p>
            <a:r>
              <a:rPr lang="sv-SE">
                <a:latin typeface="Franklin Gothic Medium"/>
              </a:rPr>
              <a:t>Bakgrund</a:t>
            </a:r>
            <a:endParaRPr lang="sv-SE"/>
          </a:p>
        </p:txBody>
      </p:sp>
      <p:sp>
        <p:nvSpPr>
          <p:cNvPr id="3" name="Content Placeholder 2">
            <a:extLst>
              <a:ext uri="{FF2B5EF4-FFF2-40B4-BE49-F238E27FC236}">
                <a16:creationId xmlns:a16="http://schemas.microsoft.com/office/drawing/2014/main" id="{1D843ED4-A52D-C722-9F9D-400A2B1C3A80}"/>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endParaRPr lang="sv-SE" noProof="0"/>
          </a:p>
        </p:txBody>
      </p:sp>
      <p:sp>
        <p:nvSpPr>
          <p:cNvPr id="5" name="Content Placeholder 2">
            <a:extLst>
              <a:ext uri="{FF2B5EF4-FFF2-40B4-BE49-F238E27FC236}">
                <a16:creationId xmlns:a16="http://schemas.microsoft.com/office/drawing/2014/main" id="{9929E976-466F-AA47-D280-EB4A1E2B2865}"/>
              </a:ext>
            </a:extLst>
          </p:cNvPr>
          <p:cNvSpPr txBox="1">
            <a:spLocks/>
          </p:cNvSpPr>
          <p:nvPr/>
        </p:nvSpPr>
        <p:spPr>
          <a:xfrm>
            <a:off x="838200" y="1686969"/>
            <a:ext cx="10515600" cy="471963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a:latin typeface="Franklin Gothic Medium"/>
                <a:cs typeface="Arial"/>
              </a:rPr>
              <a:t>Bakgrund</a:t>
            </a:r>
          </a:p>
          <a:p>
            <a:pPr marL="914400" lvl="1" indent="-457200">
              <a:buFont typeface="Courier New" panose="020B0604020202020204" pitchFamily="34" charset="0"/>
              <a:buChar char="o"/>
            </a:pPr>
            <a:r>
              <a:rPr lang="sv-SE" i="1" dirty="0">
                <a:latin typeface="Franklin Gothic Medium"/>
                <a:cs typeface="Arial"/>
              </a:rPr>
              <a:t>Diskussioner inom distriktet</a:t>
            </a:r>
            <a:endParaRPr lang="sv-SE" i="1">
              <a:cs typeface="Arial"/>
            </a:endParaRPr>
          </a:p>
          <a:p>
            <a:pPr marL="914400" lvl="1" indent="-457200">
              <a:buFont typeface="Courier New" panose="020B0604020202020204" pitchFamily="34" charset="0"/>
              <a:buChar char="o"/>
            </a:pPr>
            <a:r>
              <a:rPr lang="sv-SE" i="1" dirty="0">
                <a:latin typeface="Franklin Gothic Medium"/>
                <a:cs typeface="Arial"/>
              </a:rPr>
              <a:t>Scouternas nya stadgar</a:t>
            </a:r>
            <a:endParaRPr lang="sv-SE" i="1">
              <a:cs typeface="Arial"/>
            </a:endParaRPr>
          </a:p>
          <a:p>
            <a:pPr marL="914400" lvl="1" indent="-457200">
              <a:buFont typeface="Courier New" panose="020B0604020202020204" pitchFamily="34" charset="0"/>
              <a:buChar char="o"/>
            </a:pPr>
            <a:r>
              <a:rPr lang="sv-SE" i="1" dirty="0">
                <a:latin typeface="Franklin Gothic Medium"/>
                <a:cs typeface="Arial"/>
              </a:rPr>
              <a:t>Scouternas distriktsutredning</a:t>
            </a:r>
            <a:endParaRPr lang="sv-SE" i="1">
              <a:cs typeface="Arial"/>
            </a:endParaRPr>
          </a:p>
          <a:p>
            <a:pPr marL="0" indent="0">
              <a:buNone/>
            </a:pPr>
            <a:r>
              <a:rPr lang="sv-SE" i="1" dirty="0">
                <a:latin typeface="Franklin Gothic Medium"/>
                <a:cs typeface="Arial"/>
              </a:rPr>
              <a:t>Kårträff 27 maj 2026</a:t>
            </a:r>
          </a:p>
          <a:p>
            <a:pPr marL="914400" lvl="1" indent="-457200">
              <a:buFont typeface="Courier New" panose="020B0604020202020204" pitchFamily="34" charset="0"/>
              <a:buChar char="o"/>
            </a:pPr>
            <a:r>
              <a:rPr lang="sv-SE" sz="2200" i="1" dirty="0">
                <a:latin typeface="Franklin Gothic Medium"/>
                <a:cs typeface="Arial"/>
              </a:rPr>
              <a:t>Distriktets syfte och verksamhetsplan 2027</a:t>
            </a:r>
            <a:endParaRPr lang="sv-SE" sz="2200" dirty="0">
              <a:solidFill>
                <a:srgbClr val="000000"/>
              </a:solidFill>
              <a:latin typeface="Franklin Gothic Medium"/>
              <a:cs typeface="Arial"/>
            </a:endParaRPr>
          </a:p>
          <a:p>
            <a:pPr marL="914400" lvl="1" indent="-457200">
              <a:buFont typeface="Courier New" panose="020B0604020202020204" pitchFamily="34" charset="0"/>
              <a:buChar char="o"/>
            </a:pPr>
            <a:r>
              <a:rPr lang="sv-SE" sz="2200" i="1" dirty="0">
                <a:latin typeface="Franklin Gothic Medium"/>
                <a:cs typeface="Arial"/>
              </a:rPr>
              <a:t>Sammanfattning: </a:t>
            </a:r>
            <a:endParaRPr lang="sv-SE" sz="2200" i="1" dirty="0">
              <a:cs typeface="Arial"/>
            </a:endParaRPr>
          </a:p>
          <a:p>
            <a:pPr marL="1257300" lvl="2" indent="-342900"/>
            <a:r>
              <a:rPr lang="sv-SE" sz="1400" i="1" dirty="0">
                <a:latin typeface="Franklin Gothic Medium"/>
                <a:cs typeface="Arial"/>
              </a:rPr>
              <a:t>Sänka trösklarna för ideellt engagemang</a:t>
            </a:r>
            <a:endParaRPr lang="sv-SE" sz="1400" i="1">
              <a:cs typeface="Arial"/>
            </a:endParaRPr>
          </a:p>
          <a:p>
            <a:pPr marL="1257300" lvl="2" indent="-342900"/>
            <a:r>
              <a:rPr lang="sv-SE" sz="1400" i="1" dirty="0">
                <a:latin typeface="Franklin Gothic Medium"/>
                <a:cs typeface="Arial"/>
              </a:rPr>
              <a:t>Utveckla distriktet som en samordnande nod &amp; kontaktyta</a:t>
            </a:r>
          </a:p>
          <a:p>
            <a:pPr marL="1257300" lvl="2" indent="-342900"/>
            <a:r>
              <a:rPr lang="sv-SE" sz="1400" i="1" dirty="0">
                <a:latin typeface="Franklin Gothic Medium"/>
                <a:cs typeface="Arial"/>
              </a:rPr>
              <a:t>Driva anläggningar och tillgängliggöra material</a:t>
            </a:r>
          </a:p>
          <a:p>
            <a:pPr marL="1257300" lvl="2" indent="-342900"/>
            <a:r>
              <a:rPr lang="sv-SE" sz="1400" i="1" dirty="0">
                <a:latin typeface="Franklin Gothic Medium"/>
                <a:cs typeface="Arial"/>
              </a:rPr>
              <a:t>Rover- och utmanarscouter</a:t>
            </a:r>
            <a:endParaRPr lang="sv-SE" sz="1400" dirty="0"/>
          </a:p>
          <a:p>
            <a:pPr marL="0" indent="0">
              <a:buNone/>
            </a:pPr>
            <a:r>
              <a:rPr lang="sv-SE" i="1" dirty="0">
                <a:latin typeface="Franklin Gothic Medium"/>
                <a:cs typeface="Arial"/>
              </a:rPr>
              <a:t>14 September: VP och budget - input och dialog</a:t>
            </a:r>
          </a:p>
          <a:p>
            <a:pPr marL="0" indent="0">
              <a:buNone/>
            </a:pPr>
            <a:r>
              <a:rPr lang="sv-SE" i="1" dirty="0">
                <a:latin typeface="Franklin Gothic Medium"/>
                <a:cs typeface="Arial"/>
              </a:rPr>
              <a:t>18 oktober: Färdiga handlingar</a:t>
            </a:r>
          </a:p>
          <a:p>
            <a:pPr>
              <a:buNone/>
            </a:pPr>
            <a:r>
              <a:rPr lang="sv-SE" i="1" dirty="0">
                <a:latin typeface="Franklin Gothic Medium"/>
                <a:cs typeface="Arial"/>
              </a:rPr>
              <a:t>8 november: Höststämma </a:t>
            </a:r>
            <a:endParaRPr lang="sv-SE"/>
          </a:p>
          <a:p>
            <a:pPr lvl="1"/>
            <a:endParaRPr lang="sv-SE" sz="2200" i="1" dirty="0">
              <a:cs typeface="Arial"/>
            </a:endParaRPr>
          </a:p>
          <a:p>
            <a:pPr marL="0" indent="0">
              <a:buNone/>
            </a:pPr>
            <a:endParaRPr lang="sv-SE" i="1" dirty="0">
              <a:cs typeface="Arial"/>
            </a:endParaRPr>
          </a:p>
          <a:p>
            <a:pPr marL="0" indent="0">
              <a:buNone/>
            </a:pPr>
            <a:endParaRPr lang="en-US" dirty="0">
              <a:cs typeface="Arial"/>
            </a:endParaRPr>
          </a:p>
        </p:txBody>
      </p:sp>
    </p:spTree>
    <p:extLst>
      <p:ext uri="{BB962C8B-B14F-4D97-AF65-F5344CB8AC3E}">
        <p14:creationId xmlns:p14="http://schemas.microsoft.com/office/powerpoint/2010/main" val="2475440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E0180-AF59-FD7D-C3FE-F5E60D8D6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93A1B-F138-242C-8132-25F72F9E0F36}"/>
              </a:ext>
            </a:extLst>
          </p:cNvPr>
          <p:cNvSpPr>
            <a:spLocks noGrp="1"/>
          </p:cNvSpPr>
          <p:nvPr>
            <p:ph type="title"/>
          </p:nvPr>
        </p:nvSpPr>
        <p:spPr>
          <a:xfrm>
            <a:off x="838200" y="365125"/>
            <a:ext cx="9761377" cy="1346439"/>
          </a:xfrm>
        </p:spPr>
        <p:txBody>
          <a:bodyPr>
            <a:normAutofit/>
          </a:bodyPr>
          <a:lstStyle/>
          <a:p>
            <a:r>
              <a:rPr lang="sv-SE" sz="4000" dirty="0">
                <a:latin typeface="Franklin Gothic Medium"/>
              </a:rPr>
              <a:t>Verksamhetsplan 2027 – utkast</a:t>
            </a:r>
            <a:endParaRPr lang="en-US" dirty="0"/>
          </a:p>
        </p:txBody>
      </p:sp>
      <p:sp>
        <p:nvSpPr>
          <p:cNvPr id="3" name="Content Placeholder 2">
            <a:extLst>
              <a:ext uri="{FF2B5EF4-FFF2-40B4-BE49-F238E27FC236}">
                <a16:creationId xmlns:a16="http://schemas.microsoft.com/office/drawing/2014/main" id="{698F1D07-D731-CA76-A286-3C0881C0912F}"/>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pPr marL="0" indent="0">
              <a:buNone/>
            </a:pPr>
            <a:endParaRPr lang="sv-SE" noProof="0"/>
          </a:p>
        </p:txBody>
      </p:sp>
      <p:sp>
        <p:nvSpPr>
          <p:cNvPr id="5" name="Content Placeholder 2">
            <a:extLst>
              <a:ext uri="{FF2B5EF4-FFF2-40B4-BE49-F238E27FC236}">
                <a16:creationId xmlns:a16="http://schemas.microsoft.com/office/drawing/2014/main" id="{55A10784-EE36-7C3C-1203-DD63AD56CCE3}"/>
              </a:ext>
            </a:extLst>
          </p:cNvPr>
          <p:cNvSpPr txBox="1">
            <a:spLocks/>
          </p:cNvSpPr>
          <p:nvPr/>
        </p:nvSpPr>
        <p:spPr>
          <a:xfrm>
            <a:off x="838200" y="1707846"/>
            <a:ext cx="10515600" cy="47196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a:latin typeface="Franklin Gothic Medium"/>
              </a:rPr>
              <a:t>Sänka trösklarna för ideellt engagemang:</a:t>
            </a:r>
          </a:p>
          <a:p>
            <a:pPr marL="0" indent="0">
              <a:buNone/>
            </a:pPr>
            <a:endParaRPr lang="sv-SE" i="1" dirty="0">
              <a:latin typeface="Franklin Gothic Medium"/>
              <a:cs typeface="Arial"/>
            </a:endParaRPr>
          </a:p>
          <a:p>
            <a:pPr marL="971550" lvl="1">
              <a:buFont typeface="Courier New" panose="020B0604020202020204" pitchFamily="34" charset="0"/>
              <a:buChar char="o"/>
            </a:pPr>
            <a:r>
              <a:rPr lang="sv-SE" i="1" dirty="0">
                <a:latin typeface="Franklin Gothic Medium"/>
                <a:cs typeface="Arial"/>
              </a:rPr>
              <a:t>Bryt ner verksamhetsårets mål i en tydlig "att-göra-lista"</a:t>
            </a:r>
          </a:p>
          <a:p>
            <a:pPr marL="971550" lvl="1">
              <a:buFont typeface="Courier New" panose="020B0604020202020204" pitchFamily="34" charset="0"/>
              <a:buChar char="o"/>
            </a:pPr>
            <a:r>
              <a:rPr lang="sv-SE" i="1" dirty="0">
                <a:latin typeface="Franklin Gothic Medium"/>
                <a:cs typeface="Arial"/>
              </a:rPr>
              <a:t>Skapa en tydlig och lättförståelig struktur för distriktets årligen återkommande arrangemang</a:t>
            </a:r>
          </a:p>
          <a:p>
            <a:pPr marL="971550" lvl="1">
              <a:buFont typeface="Courier New" panose="020B0604020202020204" pitchFamily="34" charset="0"/>
              <a:buChar char="o"/>
            </a:pPr>
            <a:r>
              <a:rPr lang="sv-SE" i="1" dirty="0">
                <a:latin typeface="Franklin Gothic Medium"/>
                <a:cs typeface="Arial"/>
              </a:rPr>
              <a:t>Uppmuntra och skapa fler möjligheter för distriktsarrangemang i mindre skala</a:t>
            </a:r>
          </a:p>
          <a:p>
            <a:pPr marL="514350" indent="-514350"/>
            <a:endParaRPr lang="sv-SE" i="1" dirty="0">
              <a:latin typeface="Franklin Gothic Medium"/>
              <a:cs typeface="Arial"/>
            </a:endParaRPr>
          </a:p>
          <a:p>
            <a:pPr marL="0" indent="0">
              <a:buNone/>
            </a:pPr>
            <a:br>
              <a:rPr lang="en-US" dirty="0"/>
            </a:br>
            <a:endParaRPr lang="en-US" dirty="0"/>
          </a:p>
        </p:txBody>
      </p:sp>
    </p:spTree>
    <p:extLst>
      <p:ext uri="{BB962C8B-B14F-4D97-AF65-F5344CB8AC3E}">
        <p14:creationId xmlns:p14="http://schemas.microsoft.com/office/powerpoint/2010/main" val="2693619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A831-3B4D-EB03-7AAB-78CBA62F9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195012-BABD-51CD-D19F-7EE9C516A381}"/>
              </a:ext>
            </a:extLst>
          </p:cNvPr>
          <p:cNvSpPr>
            <a:spLocks noGrp="1"/>
          </p:cNvSpPr>
          <p:nvPr>
            <p:ph type="title"/>
          </p:nvPr>
        </p:nvSpPr>
        <p:spPr>
          <a:xfrm>
            <a:off x="838200" y="365125"/>
            <a:ext cx="9761377" cy="1346439"/>
          </a:xfrm>
        </p:spPr>
        <p:txBody>
          <a:bodyPr>
            <a:normAutofit/>
          </a:bodyPr>
          <a:lstStyle/>
          <a:p>
            <a:r>
              <a:rPr lang="sv-SE" sz="4000" dirty="0">
                <a:latin typeface="Franklin Gothic Medium"/>
              </a:rPr>
              <a:t>Verksamhetsplan 2027 – utkast</a:t>
            </a:r>
            <a:endParaRPr lang="en-US" dirty="0"/>
          </a:p>
        </p:txBody>
      </p:sp>
      <p:sp>
        <p:nvSpPr>
          <p:cNvPr id="3" name="Content Placeholder 2">
            <a:extLst>
              <a:ext uri="{FF2B5EF4-FFF2-40B4-BE49-F238E27FC236}">
                <a16:creationId xmlns:a16="http://schemas.microsoft.com/office/drawing/2014/main" id="{8AB9294E-A29E-03E6-15CC-733437699ABF}"/>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pPr marL="0" indent="0">
              <a:buNone/>
            </a:pPr>
            <a:endParaRPr lang="sv-SE" noProof="0"/>
          </a:p>
        </p:txBody>
      </p:sp>
      <p:sp>
        <p:nvSpPr>
          <p:cNvPr id="5" name="Content Placeholder 2">
            <a:extLst>
              <a:ext uri="{FF2B5EF4-FFF2-40B4-BE49-F238E27FC236}">
                <a16:creationId xmlns:a16="http://schemas.microsoft.com/office/drawing/2014/main" id="{92F3990E-7206-9F7F-B97E-F7B8C5278F28}"/>
              </a:ext>
            </a:extLst>
          </p:cNvPr>
          <p:cNvSpPr txBox="1">
            <a:spLocks/>
          </p:cNvSpPr>
          <p:nvPr/>
        </p:nvSpPr>
        <p:spPr>
          <a:xfrm>
            <a:off x="838200" y="1707846"/>
            <a:ext cx="10515600" cy="4719638"/>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a:latin typeface="Franklin Gothic Medium"/>
              </a:rPr>
              <a:t>Utveckla distriktet som en samordnande mötespunkt och kontaktyta</a:t>
            </a:r>
          </a:p>
          <a:p>
            <a:pPr marL="457200" indent="-457200">
              <a:lnSpc>
                <a:spcPct val="120000"/>
              </a:lnSpc>
            </a:pPr>
            <a:r>
              <a:rPr lang="sv-SE" i="1" dirty="0">
                <a:latin typeface="Franklin Gothic Medium"/>
                <a:cs typeface="Arial"/>
              </a:rPr>
              <a:t>Etablera ett kårkontaktsystem (styrelsemedlemmar kopplas till specifika kårer).   </a:t>
            </a:r>
          </a:p>
          <a:p>
            <a:pPr marL="457200" indent="-457200">
              <a:lnSpc>
                <a:spcPct val="120000"/>
              </a:lnSpc>
            </a:pPr>
            <a:r>
              <a:rPr lang="sv-SE" i="1" dirty="0">
                <a:latin typeface="Franklin Gothic Medium"/>
                <a:cs typeface="Arial"/>
              </a:rPr>
              <a:t>Utveckla kommunikationskanaler (till exempel sociala medier) </a:t>
            </a:r>
          </a:p>
          <a:p>
            <a:pPr marL="457200" indent="-457200">
              <a:lnSpc>
                <a:spcPct val="120000"/>
              </a:lnSpc>
            </a:pPr>
            <a:r>
              <a:rPr lang="sv-SE" i="1" dirty="0">
                <a:latin typeface="Franklin Gothic Medium"/>
                <a:cs typeface="Arial"/>
              </a:rPr>
              <a:t>Erfarenhetsutbyte och stöd till kårer i praktiska och strategiska frågor (ekonomi, styrelsearbete, hjälp när oväntade situationer uppstår, kassörsnätverk)</a:t>
            </a:r>
            <a:endParaRPr lang="sv-SE" i="1" dirty="0">
              <a:cs typeface="Arial"/>
            </a:endParaRPr>
          </a:p>
          <a:p>
            <a:pPr marL="0" indent="0">
              <a:buNone/>
            </a:pPr>
            <a:endParaRPr lang="sv-SE" i="1" dirty="0">
              <a:latin typeface="Franklin Gothic Medium"/>
              <a:cs typeface="Arial"/>
            </a:endParaRPr>
          </a:p>
          <a:p>
            <a:pPr marL="514350" indent="-514350"/>
            <a:endParaRPr lang="sv-SE" i="1" dirty="0">
              <a:latin typeface="Franklin Gothic Medium"/>
              <a:cs typeface="Arial"/>
            </a:endParaRPr>
          </a:p>
          <a:p>
            <a:pPr marL="0" indent="0">
              <a:buNone/>
            </a:pPr>
            <a:br>
              <a:rPr lang="en-US" dirty="0"/>
            </a:br>
            <a:endParaRPr lang="en-US" dirty="0"/>
          </a:p>
        </p:txBody>
      </p:sp>
    </p:spTree>
    <p:extLst>
      <p:ext uri="{BB962C8B-B14F-4D97-AF65-F5344CB8AC3E}">
        <p14:creationId xmlns:p14="http://schemas.microsoft.com/office/powerpoint/2010/main" val="980213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1BA6E-E6E9-C5E3-FC61-CB1F8AEA18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6723D-CFDD-83BF-836D-D784679D6B3E}"/>
              </a:ext>
            </a:extLst>
          </p:cNvPr>
          <p:cNvSpPr>
            <a:spLocks noGrp="1"/>
          </p:cNvSpPr>
          <p:nvPr>
            <p:ph type="title"/>
          </p:nvPr>
        </p:nvSpPr>
        <p:spPr>
          <a:xfrm>
            <a:off x="838200" y="365125"/>
            <a:ext cx="9761377" cy="1346439"/>
          </a:xfrm>
        </p:spPr>
        <p:txBody>
          <a:bodyPr>
            <a:normAutofit/>
          </a:bodyPr>
          <a:lstStyle/>
          <a:p>
            <a:r>
              <a:rPr lang="sv-SE" sz="4000" dirty="0">
                <a:latin typeface="Franklin Gothic Medium"/>
              </a:rPr>
              <a:t>Verksamhetsplan 2027 – utkast</a:t>
            </a:r>
            <a:endParaRPr lang="en-US" dirty="0"/>
          </a:p>
        </p:txBody>
      </p:sp>
      <p:sp>
        <p:nvSpPr>
          <p:cNvPr id="3" name="Content Placeholder 2">
            <a:extLst>
              <a:ext uri="{FF2B5EF4-FFF2-40B4-BE49-F238E27FC236}">
                <a16:creationId xmlns:a16="http://schemas.microsoft.com/office/drawing/2014/main" id="{45BA1759-24EA-5D00-C633-40F52B0227F8}"/>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pPr marL="0" indent="0">
              <a:buNone/>
            </a:pPr>
            <a:endParaRPr lang="sv-SE" noProof="0"/>
          </a:p>
        </p:txBody>
      </p:sp>
      <p:sp>
        <p:nvSpPr>
          <p:cNvPr id="5" name="Content Placeholder 2">
            <a:extLst>
              <a:ext uri="{FF2B5EF4-FFF2-40B4-BE49-F238E27FC236}">
                <a16:creationId xmlns:a16="http://schemas.microsoft.com/office/drawing/2014/main" id="{5A9EF544-2546-922D-9E9B-0B5C2A4330DF}"/>
              </a:ext>
            </a:extLst>
          </p:cNvPr>
          <p:cNvSpPr txBox="1">
            <a:spLocks/>
          </p:cNvSpPr>
          <p:nvPr/>
        </p:nvSpPr>
        <p:spPr>
          <a:xfrm>
            <a:off x="838200" y="1707846"/>
            <a:ext cx="10515600" cy="471963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a:latin typeface="Franklin Gothic Medium"/>
              </a:rPr>
              <a:t>Rover- och utmanarscouter </a:t>
            </a:r>
          </a:p>
          <a:p>
            <a:pPr marL="457200" indent="-457200">
              <a:lnSpc>
                <a:spcPct val="120000"/>
              </a:lnSpc>
            </a:pPr>
            <a:r>
              <a:rPr lang="sv-SE" i="1" dirty="0">
                <a:latin typeface="Franklin Gothic Medium"/>
                <a:cs typeface="Arial"/>
              </a:rPr>
              <a:t>Tillsätt en arbetsgrupp för att utreda vilka behov och önskemål rover- och utmanarscouter har samt hur distriktets stöd till dem kan öka.</a:t>
            </a:r>
            <a:endParaRPr lang="sv-SE" i="1" dirty="0">
              <a:cs typeface="Arial"/>
            </a:endParaRPr>
          </a:p>
          <a:p>
            <a:pPr marL="0" indent="0">
              <a:buNone/>
            </a:pPr>
            <a:endParaRPr lang="sv-SE" i="1" dirty="0">
              <a:latin typeface="Franklin Gothic Medium"/>
              <a:cs typeface="Arial"/>
            </a:endParaRPr>
          </a:p>
          <a:p>
            <a:pPr marL="0" indent="0">
              <a:buNone/>
            </a:pPr>
            <a:r>
              <a:rPr lang="sv-SE" i="1" dirty="0">
                <a:latin typeface="Franklin Gothic Medium"/>
                <a:cs typeface="Arial"/>
              </a:rPr>
              <a:t>RUT</a:t>
            </a:r>
            <a:endParaRPr lang="sv-SE" dirty="0">
              <a:solidFill>
                <a:srgbClr val="000000"/>
              </a:solidFill>
              <a:latin typeface="Franklin Gothic Medium"/>
              <a:cs typeface="Arial"/>
            </a:endParaRPr>
          </a:p>
          <a:p>
            <a:pPr marL="914400" lvl="1" indent="-457200">
              <a:buFont typeface="Courier New,monospace"/>
              <a:buChar char="o"/>
            </a:pPr>
            <a:r>
              <a:rPr lang="sv-SE" i="1" dirty="0">
                <a:latin typeface="Franklin Gothic Medium"/>
                <a:cs typeface="Arial"/>
              </a:rPr>
              <a:t>Innebandynatta, scoutbalen, m.m.</a:t>
            </a:r>
            <a:endParaRPr lang="sv-SE" dirty="0"/>
          </a:p>
          <a:p>
            <a:pPr marL="0" indent="0">
              <a:buNone/>
            </a:pPr>
            <a:endParaRPr lang="sv-SE" i="1" dirty="0">
              <a:latin typeface="Franklin Gothic Medium"/>
              <a:cs typeface="Arial"/>
            </a:endParaRPr>
          </a:p>
          <a:p>
            <a:pPr marL="0" indent="0">
              <a:buNone/>
            </a:pPr>
            <a:br>
              <a:rPr lang="en-US" dirty="0"/>
            </a:br>
            <a:endParaRPr lang="en-US" dirty="0"/>
          </a:p>
        </p:txBody>
      </p:sp>
    </p:spTree>
    <p:extLst>
      <p:ext uri="{BB962C8B-B14F-4D97-AF65-F5344CB8AC3E}">
        <p14:creationId xmlns:p14="http://schemas.microsoft.com/office/powerpoint/2010/main" val="1014691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43814-D7CB-8283-DB98-77B105180D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B23BAF-32A1-25C2-EE83-665394BE14D9}"/>
              </a:ext>
            </a:extLst>
          </p:cNvPr>
          <p:cNvSpPr>
            <a:spLocks noGrp="1"/>
          </p:cNvSpPr>
          <p:nvPr>
            <p:ph type="title"/>
          </p:nvPr>
        </p:nvSpPr>
        <p:spPr>
          <a:xfrm>
            <a:off x="838200" y="365125"/>
            <a:ext cx="9761377" cy="1346439"/>
          </a:xfrm>
        </p:spPr>
        <p:txBody>
          <a:bodyPr>
            <a:normAutofit/>
          </a:bodyPr>
          <a:lstStyle/>
          <a:p>
            <a:r>
              <a:rPr lang="sv-SE" sz="4000" dirty="0">
                <a:latin typeface="Franklin Gothic Medium"/>
              </a:rPr>
              <a:t>Verksamhetsplan 2027 – utkast</a:t>
            </a:r>
            <a:endParaRPr lang="en-US" dirty="0"/>
          </a:p>
        </p:txBody>
      </p:sp>
      <p:sp>
        <p:nvSpPr>
          <p:cNvPr id="3" name="Content Placeholder 2">
            <a:extLst>
              <a:ext uri="{FF2B5EF4-FFF2-40B4-BE49-F238E27FC236}">
                <a16:creationId xmlns:a16="http://schemas.microsoft.com/office/drawing/2014/main" id="{DF27619B-8978-B797-D333-EC18DCFD8353}"/>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pPr marL="0" indent="0">
              <a:buNone/>
            </a:pPr>
            <a:endParaRPr lang="sv-SE" noProof="0"/>
          </a:p>
        </p:txBody>
      </p:sp>
      <p:sp>
        <p:nvSpPr>
          <p:cNvPr id="5" name="Content Placeholder 2">
            <a:extLst>
              <a:ext uri="{FF2B5EF4-FFF2-40B4-BE49-F238E27FC236}">
                <a16:creationId xmlns:a16="http://schemas.microsoft.com/office/drawing/2014/main" id="{57E1CD7F-38EF-130E-D5B0-2ADAE31DBC53}"/>
              </a:ext>
            </a:extLst>
          </p:cNvPr>
          <p:cNvSpPr txBox="1">
            <a:spLocks/>
          </p:cNvSpPr>
          <p:nvPr/>
        </p:nvSpPr>
        <p:spPr>
          <a:xfrm>
            <a:off x="838200" y="1707846"/>
            <a:ext cx="10515600" cy="47196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a:latin typeface="Franklin Gothic Medium"/>
              </a:rPr>
              <a:t>Under 2027 ska distriktet fortsätta det </a:t>
            </a:r>
            <a:r>
              <a:rPr lang="sv-SE" i="1" dirty="0">
                <a:latin typeface="Franklin Gothic Medium"/>
                <a:cs typeface="Arial"/>
              </a:rPr>
              <a:t>arbete som påbörjats </a:t>
            </a:r>
            <a:r>
              <a:rPr lang="sv-SE" i="1" dirty="0">
                <a:latin typeface="Franklin Gothic Medium"/>
              </a:rPr>
              <a:t>med</a:t>
            </a:r>
            <a:r>
              <a:rPr lang="sv-SE" i="1" dirty="0">
                <a:latin typeface="Franklin Gothic Medium"/>
                <a:cs typeface="Arial"/>
              </a:rPr>
              <a:t>:</a:t>
            </a:r>
          </a:p>
          <a:p>
            <a:pPr marL="914400" lvl="1" indent="-457200">
              <a:buFont typeface="Courier New" panose="020B0604020202020204" pitchFamily="34" charset="0"/>
              <a:buChar char="o"/>
            </a:pPr>
            <a:r>
              <a:rPr lang="sv-SE" i="1" dirty="0">
                <a:latin typeface="Franklin Gothic Medium"/>
                <a:cs typeface="Arial"/>
              </a:rPr>
              <a:t>Arbetsbeskrivningar för råden</a:t>
            </a:r>
          </a:p>
          <a:p>
            <a:pPr marL="914400" lvl="1" indent="-457200">
              <a:buFont typeface="Courier New" panose="020B0604020202020204" pitchFamily="34" charset="0"/>
              <a:buChar char="o"/>
            </a:pPr>
            <a:r>
              <a:rPr lang="sv-SE" i="1" dirty="0">
                <a:latin typeface="Franklin Gothic Medium"/>
                <a:cs typeface="Arial"/>
              </a:rPr>
              <a:t>Tydliga </a:t>
            </a:r>
            <a:r>
              <a:rPr lang="sv-SE" i="1" dirty="0" err="1">
                <a:latin typeface="Franklin Gothic Medium"/>
                <a:cs typeface="Arial"/>
              </a:rPr>
              <a:t>årshjul</a:t>
            </a:r>
            <a:endParaRPr lang="sv-SE" i="1" dirty="0">
              <a:latin typeface="Franklin Gothic Medium"/>
              <a:cs typeface="Arial"/>
            </a:endParaRPr>
          </a:p>
          <a:p>
            <a:pPr marL="914400" lvl="1" indent="-457200">
              <a:buFont typeface="Courier New" panose="020B0604020202020204" pitchFamily="34" charset="0"/>
              <a:buChar char="o"/>
            </a:pPr>
            <a:r>
              <a:rPr lang="sv-SE" i="1" dirty="0">
                <a:latin typeface="Franklin Gothic Medium"/>
                <a:cs typeface="Arial"/>
              </a:rPr>
              <a:t>Kvartalsrapporter kring budget</a:t>
            </a:r>
            <a:endParaRPr lang="sv-SE" i="1">
              <a:latin typeface="Franklin Gothic Medium"/>
            </a:endParaRPr>
          </a:p>
          <a:p>
            <a:pPr marL="914400" lvl="1" indent="-457200">
              <a:buFont typeface="Courier New" panose="020B0604020202020204" pitchFamily="34" charset="0"/>
              <a:buChar char="o"/>
            </a:pPr>
            <a:r>
              <a:rPr lang="sv-SE" i="1" dirty="0">
                <a:latin typeface="Franklin Gothic Medium"/>
                <a:cs typeface="Arial"/>
              </a:rPr>
              <a:t>Mallar för verksamhetsplan och budget</a:t>
            </a:r>
          </a:p>
          <a:p>
            <a:pPr marL="0" indent="0">
              <a:buNone/>
            </a:pPr>
            <a:endParaRPr lang="sv-SE" i="1" dirty="0">
              <a:cs typeface="Arial"/>
            </a:endParaRPr>
          </a:p>
          <a:p>
            <a:pPr marL="0" indent="0">
              <a:buNone/>
            </a:pPr>
            <a:endParaRPr lang="sv-SE" i="1" dirty="0">
              <a:latin typeface="Franklin Gothic Medium"/>
              <a:cs typeface="Arial"/>
            </a:endParaRPr>
          </a:p>
          <a:p>
            <a:pPr marL="514350" indent="-514350"/>
            <a:endParaRPr lang="sv-SE" i="1" dirty="0">
              <a:latin typeface="Franklin Gothic Medium"/>
              <a:cs typeface="Arial"/>
            </a:endParaRPr>
          </a:p>
          <a:p>
            <a:pPr marL="0" indent="0">
              <a:buNone/>
            </a:pPr>
            <a:br>
              <a:rPr lang="en-US" dirty="0"/>
            </a:br>
            <a:endParaRPr lang="en-US" dirty="0"/>
          </a:p>
        </p:txBody>
      </p:sp>
    </p:spTree>
    <p:extLst>
      <p:ext uri="{BB962C8B-B14F-4D97-AF65-F5344CB8AC3E}">
        <p14:creationId xmlns:p14="http://schemas.microsoft.com/office/powerpoint/2010/main" val="3406177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FE7F7-A69A-2960-EF95-A410A2DA56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D1759-F20D-36E2-15E7-1E09FF245048}"/>
              </a:ext>
            </a:extLst>
          </p:cNvPr>
          <p:cNvSpPr>
            <a:spLocks noGrp="1"/>
          </p:cNvSpPr>
          <p:nvPr>
            <p:ph type="title"/>
          </p:nvPr>
        </p:nvSpPr>
        <p:spPr>
          <a:xfrm>
            <a:off x="838200" y="365125"/>
            <a:ext cx="9761377" cy="1346439"/>
          </a:xfrm>
        </p:spPr>
        <p:txBody>
          <a:bodyPr>
            <a:normAutofit/>
          </a:bodyPr>
          <a:lstStyle/>
          <a:p>
            <a:r>
              <a:rPr lang="sv-SE" sz="4000" dirty="0">
                <a:latin typeface="Franklin Gothic Medium"/>
              </a:rPr>
              <a:t>Verksamhetsplan 2027 – utkast</a:t>
            </a:r>
            <a:endParaRPr lang="en-US" dirty="0"/>
          </a:p>
        </p:txBody>
      </p:sp>
      <p:sp>
        <p:nvSpPr>
          <p:cNvPr id="3" name="Content Placeholder 2">
            <a:extLst>
              <a:ext uri="{FF2B5EF4-FFF2-40B4-BE49-F238E27FC236}">
                <a16:creationId xmlns:a16="http://schemas.microsoft.com/office/drawing/2014/main" id="{DDA6629E-B506-35E6-BF93-718A5313C5EF}"/>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pPr marL="0" indent="0">
              <a:buNone/>
            </a:pPr>
            <a:endParaRPr lang="sv-SE" noProof="0"/>
          </a:p>
        </p:txBody>
      </p:sp>
      <p:sp>
        <p:nvSpPr>
          <p:cNvPr id="5" name="Content Placeholder 2">
            <a:extLst>
              <a:ext uri="{FF2B5EF4-FFF2-40B4-BE49-F238E27FC236}">
                <a16:creationId xmlns:a16="http://schemas.microsoft.com/office/drawing/2014/main" id="{F55EA58E-FA7E-2786-FB8E-287B08F3A860}"/>
              </a:ext>
            </a:extLst>
          </p:cNvPr>
          <p:cNvSpPr txBox="1">
            <a:spLocks/>
          </p:cNvSpPr>
          <p:nvPr/>
        </p:nvSpPr>
        <p:spPr>
          <a:xfrm>
            <a:off x="838200" y="1707846"/>
            <a:ext cx="10515600" cy="47196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a:latin typeface="Franklin Gothic Medium"/>
              </a:rPr>
              <a:t>Scouternas nya stadgar</a:t>
            </a:r>
            <a:r>
              <a:rPr lang="sv-SE" i="1" dirty="0">
                <a:latin typeface="Franklin Gothic Medium"/>
                <a:cs typeface="Arial"/>
              </a:rPr>
              <a:t> och distriktsutredningen</a:t>
            </a:r>
          </a:p>
          <a:p>
            <a:pPr marL="914400" lvl="1" indent="-457200">
              <a:buFont typeface="Courier New" panose="020B0604020202020204" pitchFamily="34" charset="0"/>
              <a:buChar char="o"/>
            </a:pPr>
            <a:r>
              <a:rPr lang="sv-SE" i="1" dirty="0">
                <a:latin typeface="Franklin Gothic Medium"/>
                <a:cs typeface="Arial"/>
              </a:rPr>
              <a:t>Nya stadgar inom två år - tillsätta en arbetsgrupp inom distriktet.</a:t>
            </a:r>
            <a:endParaRPr lang="sv-SE" i="1">
              <a:cs typeface="Arial"/>
            </a:endParaRPr>
          </a:p>
          <a:p>
            <a:pPr marL="0" indent="0">
              <a:buNone/>
            </a:pPr>
            <a:endParaRPr lang="sv-SE" i="1" dirty="0">
              <a:latin typeface="Franklin Gothic Medium"/>
              <a:cs typeface="Arial"/>
            </a:endParaRPr>
          </a:p>
          <a:p>
            <a:pPr marL="0" indent="0">
              <a:buNone/>
            </a:pPr>
            <a:r>
              <a:rPr lang="sv-SE" i="1" dirty="0">
                <a:latin typeface="Franklin Gothic Medium"/>
                <a:cs typeface="Arial"/>
              </a:rPr>
              <a:t>Utlåning av material </a:t>
            </a:r>
            <a:endParaRPr lang="sv-SE" i="1">
              <a:cs typeface="Arial"/>
            </a:endParaRPr>
          </a:p>
          <a:p>
            <a:pPr marL="914400" lvl="1" indent="-457200">
              <a:buFont typeface="Courier New" panose="020B0604020202020204" pitchFamily="34" charset="0"/>
              <a:buChar char="o"/>
            </a:pPr>
            <a:r>
              <a:rPr lang="sv-SE" i="1" dirty="0">
                <a:latin typeface="Franklin Gothic Medium"/>
                <a:cs typeface="Arial"/>
              </a:rPr>
              <a:t>Etablera ett system för vilket material som finns, hos både distriktet, och hos de kårer som vill vara med för att öka samarbetet och utlån av material mellan kårer.</a:t>
            </a:r>
            <a:endParaRPr lang="en-US" dirty="0"/>
          </a:p>
        </p:txBody>
      </p:sp>
    </p:spTree>
    <p:extLst>
      <p:ext uri="{BB962C8B-B14F-4D97-AF65-F5344CB8AC3E}">
        <p14:creationId xmlns:p14="http://schemas.microsoft.com/office/powerpoint/2010/main" val="1934857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2C73A-F4F1-6208-7248-5351EEB31C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1952A5-84B3-65E0-9842-D2DE0EFBDB76}"/>
              </a:ext>
            </a:extLst>
          </p:cNvPr>
          <p:cNvSpPr>
            <a:spLocks noGrp="1"/>
          </p:cNvSpPr>
          <p:nvPr>
            <p:ph type="title"/>
          </p:nvPr>
        </p:nvSpPr>
        <p:spPr>
          <a:xfrm>
            <a:off x="838200" y="365125"/>
            <a:ext cx="9761377" cy="1346439"/>
          </a:xfrm>
        </p:spPr>
        <p:txBody>
          <a:bodyPr>
            <a:normAutofit/>
          </a:bodyPr>
          <a:lstStyle/>
          <a:p>
            <a:r>
              <a:rPr lang="sv-SE" sz="4000" dirty="0">
                <a:latin typeface="Franklin Gothic Medium"/>
              </a:rPr>
              <a:t>Verksamhetsplan 2027 – utkast</a:t>
            </a:r>
            <a:endParaRPr lang="en-US" dirty="0"/>
          </a:p>
        </p:txBody>
      </p:sp>
      <p:sp>
        <p:nvSpPr>
          <p:cNvPr id="3" name="Content Placeholder 2">
            <a:extLst>
              <a:ext uri="{FF2B5EF4-FFF2-40B4-BE49-F238E27FC236}">
                <a16:creationId xmlns:a16="http://schemas.microsoft.com/office/drawing/2014/main" id="{A771D0EE-860A-185A-E367-6FFEAF1FC7AD}"/>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pPr marL="0" indent="0">
              <a:buNone/>
            </a:pPr>
            <a:endParaRPr lang="sv-SE" noProof="0"/>
          </a:p>
        </p:txBody>
      </p:sp>
      <p:sp>
        <p:nvSpPr>
          <p:cNvPr id="5" name="Content Placeholder 2">
            <a:extLst>
              <a:ext uri="{FF2B5EF4-FFF2-40B4-BE49-F238E27FC236}">
                <a16:creationId xmlns:a16="http://schemas.microsoft.com/office/drawing/2014/main" id="{B402666B-6A09-BD26-95A2-B40E46F1F43E}"/>
              </a:ext>
            </a:extLst>
          </p:cNvPr>
          <p:cNvSpPr txBox="1">
            <a:spLocks/>
          </p:cNvSpPr>
          <p:nvPr/>
        </p:nvSpPr>
        <p:spPr>
          <a:xfrm>
            <a:off x="838200" y="1707846"/>
            <a:ext cx="10515600" cy="47196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a:latin typeface="Franklin Gothic Medium"/>
              </a:rPr>
              <a:t>Arrangemang</a:t>
            </a:r>
            <a:endParaRPr lang="sv-SE" i="1" dirty="0">
              <a:latin typeface="Franklin Gothic Medium"/>
              <a:cs typeface="Arial"/>
            </a:endParaRPr>
          </a:p>
          <a:p>
            <a:pPr marL="0" indent="0">
              <a:buNone/>
            </a:pPr>
            <a:endParaRPr lang="sv-SE" i="1" dirty="0">
              <a:latin typeface="Franklin Gothic Medium"/>
              <a:cs typeface="Arial"/>
            </a:endParaRPr>
          </a:p>
          <a:p>
            <a:pPr marL="1371600" lvl="2" indent="-342900">
              <a:buFont typeface="Wingdings" panose="020B0604020202020204" pitchFamily="34" charset="0"/>
              <a:buChar char="§"/>
            </a:pPr>
            <a:r>
              <a:rPr lang="sv-SE" i="1" dirty="0">
                <a:latin typeface="Franklin Gothic Medium"/>
                <a:cs typeface="Arial"/>
              </a:rPr>
              <a:t>Hajk-DM</a:t>
            </a:r>
          </a:p>
          <a:p>
            <a:pPr marL="1371600" lvl="2" indent="-342900">
              <a:buFont typeface="Wingdings" panose="020B0604020202020204" pitchFamily="34" charset="0"/>
              <a:buChar char="§"/>
            </a:pPr>
            <a:r>
              <a:rPr lang="sv-SE" i="1" dirty="0">
                <a:latin typeface="Franklin Gothic Medium"/>
                <a:cs typeface="Arial"/>
              </a:rPr>
              <a:t>Ledarhajk  </a:t>
            </a:r>
          </a:p>
          <a:p>
            <a:pPr marL="1371600" lvl="2" indent="-342900">
              <a:buFont typeface="Wingdings" panose="020B0604020202020204" pitchFamily="34" charset="0"/>
              <a:buChar char="§"/>
            </a:pPr>
            <a:r>
              <a:rPr lang="sv-SE" i="1" dirty="0">
                <a:latin typeface="Franklin Gothic Medium"/>
                <a:cs typeface="Arial"/>
              </a:rPr>
              <a:t>Höstfesten</a:t>
            </a:r>
          </a:p>
          <a:p>
            <a:pPr marL="1371600" lvl="2" indent="-342900">
              <a:buFont typeface="Wingdings" panose="020B0604020202020204" pitchFamily="34" charset="0"/>
              <a:buChar char="§"/>
            </a:pPr>
            <a:r>
              <a:rPr lang="sv-SE" i="1" dirty="0">
                <a:latin typeface="Franklin Gothic Medium"/>
                <a:cs typeface="Arial"/>
              </a:rPr>
              <a:t>Äventyret</a:t>
            </a:r>
          </a:p>
          <a:p>
            <a:pPr marL="1371600" lvl="2" indent="-342900">
              <a:buFont typeface="Wingdings" panose="020B0604020202020204" pitchFamily="34" charset="0"/>
              <a:buChar char="§"/>
            </a:pPr>
            <a:r>
              <a:rPr lang="sv-SE" i="1" dirty="0">
                <a:latin typeface="Franklin Gothic Medium"/>
                <a:cs typeface="Arial"/>
              </a:rPr>
              <a:t>St. Georgs firande i Slottsskogen</a:t>
            </a:r>
            <a:endParaRPr lang="sv-SE"/>
          </a:p>
          <a:p>
            <a:pPr marL="1371600" lvl="2" indent="-342900">
              <a:buFont typeface="Wingdings" panose="020B0604020202020204" pitchFamily="34" charset="0"/>
              <a:buChar char="§"/>
            </a:pPr>
            <a:r>
              <a:rPr lang="sv-SE" i="1" dirty="0">
                <a:latin typeface="Franklin Gothic Medium"/>
                <a:cs typeface="Arial"/>
              </a:rPr>
              <a:t>Ideella träffar och julfest för ideellt engagerade</a:t>
            </a:r>
          </a:p>
          <a:p>
            <a:pPr marL="914400" lvl="1" indent="-457200">
              <a:buFont typeface="Courier New" panose="020B0604020202020204" pitchFamily="34" charset="0"/>
              <a:buChar char="o"/>
            </a:pPr>
            <a:endParaRPr lang="sv-SE" i="1" dirty="0">
              <a:latin typeface="Franklin Gothic Medium"/>
              <a:cs typeface="Arial"/>
            </a:endParaRPr>
          </a:p>
        </p:txBody>
      </p:sp>
    </p:spTree>
    <p:extLst>
      <p:ext uri="{BB962C8B-B14F-4D97-AF65-F5344CB8AC3E}">
        <p14:creationId xmlns:p14="http://schemas.microsoft.com/office/powerpoint/2010/main" val="3737041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B5E0E-98F5-A820-DAE2-60597774EA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A86B7-AB01-600B-34EC-68294EDC0A4E}"/>
              </a:ext>
            </a:extLst>
          </p:cNvPr>
          <p:cNvSpPr>
            <a:spLocks noGrp="1"/>
          </p:cNvSpPr>
          <p:nvPr>
            <p:ph type="title"/>
          </p:nvPr>
        </p:nvSpPr>
        <p:spPr>
          <a:xfrm>
            <a:off x="838200" y="365125"/>
            <a:ext cx="9761377" cy="1346439"/>
          </a:xfrm>
        </p:spPr>
        <p:txBody>
          <a:bodyPr>
            <a:normAutofit/>
          </a:bodyPr>
          <a:lstStyle/>
          <a:p>
            <a:r>
              <a:rPr lang="sv-SE" sz="4000" dirty="0">
                <a:latin typeface="Franklin Gothic Medium"/>
              </a:rPr>
              <a:t>Verksamhetsplan 2027 – utkast</a:t>
            </a:r>
            <a:endParaRPr lang="en-US" dirty="0"/>
          </a:p>
        </p:txBody>
      </p:sp>
      <p:sp>
        <p:nvSpPr>
          <p:cNvPr id="3" name="Content Placeholder 2">
            <a:extLst>
              <a:ext uri="{FF2B5EF4-FFF2-40B4-BE49-F238E27FC236}">
                <a16:creationId xmlns:a16="http://schemas.microsoft.com/office/drawing/2014/main" id="{A0E30ECD-683B-63AB-CB56-4B4C95AEABA9}"/>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pPr marL="0" indent="0">
              <a:buNone/>
            </a:pPr>
            <a:endParaRPr lang="sv-SE" noProof="0"/>
          </a:p>
        </p:txBody>
      </p:sp>
      <p:sp>
        <p:nvSpPr>
          <p:cNvPr id="5" name="Content Placeholder 2">
            <a:extLst>
              <a:ext uri="{FF2B5EF4-FFF2-40B4-BE49-F238E27FC236}">
                <a16:creationId xmlns:a16="http://schemas.microsoft.com/office/drawing/2014/main" id="{E8F08528-8D5B-1909-7047-6F73EBD0827B}"/>
              </a:ext>
            </a:extLst>
          </p:cNvPr>
          <p:cNvSpPr txBox="1">
            <a:spLocks/>
          </p:cNvSpPr>
          <p:nvPr/>
        </p:nvSpPr>
        <p:spPr>
          <a:xfrm>
            <a:off x="838200" y="1707846"/>
            <a:ext cx="10515600" cy="471963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err="1">
                <a:latin typeface="Franklin Gothic Medium"/>
              </a:rPr>
              <a:t>Kragenäs</a:t>
            </a:r>
            <a:endParaRPr lang="sv-SE" i="1" dirty="0" err="1">
              <a:latin typeface="Franklin Gothic Medium"/>
              <a:cs typeface="Arial"/>
            </a:endParaRPr>
          </a:p>
          <a:p>
            <a:pPr marL="0" indent="0">
              <a:buNone/>
            </a:pPr>
            <a:endParaRPr lang="sv-SE" i="1" dirty="0">
              <a:latin typeface="Franklin Gothic Medium"/>
              <a:cs typeface="Arial"/>
            </a:endParaRPr>
          </a:p>
          <a:p>
            <a:pPr marL="914400" lvl="1" indent="-457200">
              <a:buFont typeface="Courier New" panose="020B0604020202020204" pitchFamily="34" charset="0"/>
              <a:buChar char="o"/>
            </a:pPr>
            <a:r>
              <a:rPr lang="sv-SE" i="1" dirty="0">
                <a:latin typeface="Franklin Gothic Medium"/>
                <a:cs typeface="Arial"/>
              </a:rPr>
              <a:t>Fortsatt arbete med mål och vision</a:t>
            </a:r>
            <a:endParaRPr lang="sv-SE" dirty="0">
              <a:cs typeface="Arial"/>
            </a:endParaRPr>
          </a:p>
          <a:p>
            <a:pPr marL="1371600" lvl="2" indent="-342900">
              <a:buFont typeface="Wingdings" panose="020B0604020202020204" pitchFamily="34" charset="0"/>
              <a:buChar char="§"/>
            </a:pPr>
            <a:r>
              <a:rPr lang="sv-SE" i="1" dirty="0">
                <a:latin typeface="Franklin Gothic Medium"/>
                <a:cs typeface="Arial"/>
              </a:rPr>
              <a:t>Proposition om att avsätta medel från distriktet för att uppföra en byggnad – ca 500 000 SEK (stiftelsen som äger och förvaltar egendomen), finansiering och detaljer behöver utredas mer i fortsatt arbete</a:t>
            </a:r>
            <a:endParaRPr lang="sv-SE" dirty="0"/>
          </a:p>
          <a:p>
            <a:pPr marL="1371600" lvl="2" indent="-342900">
              <a:buFont typeface="Wingdings" panose="020B0604020202020204" pitchFamily="34" charset="0"/>
              <a:buChar char="§"/>
            </a:pPr>
            <a:endParaRPr lang="sv-SE" i="1" dirty="0">
              <a:latin typeface="Franklin Gothic Medium"/>
              <a:cs typeface="Arial"/>
            </a:endParaRPr>
          </a:p>
          <a:p>
            <a:pPr marL="914400" lvl="1" indent="-457200">
              <a:buFont typeface="Courier New" panose="020B0604020202020204" pitchFamily="34" charset="0"/>
              <a:buChar char="o"/>
            </a:pPr>
            <a:r>
              <a:rPr lang="sv-SE" i="1" dirty="0">
                <a:latin typeface="Franklin Gothic Medium"/>
                <a:cs typeface="Arial"/>
              </a:rPr>
              <a:t>Rekrytera personer till ett Kragenäsråd</a:t>
            </a:r>
            <a:endParaRPr lang="sv-SE" dirty="0">
              <a:cs typeface="Arial"/>
            </a:endParaRPr>
          </a:p>
          <a:p>
            <a:pPr marL="914400" lvl="1" indent="-457200">
              <a:buFont typeface="Courier New" panose="020B0604020202020204" pitchFamily="34" charset="0"/>
              <a:buChar char="o"/>
            </a:pPr>
            <a:r>
              <a:rPr lang="sv-SE" dirty="0">
                <a:latin typeface="Franklin Gothic Medium"/>
              </a:rPr>
              <a:t>Rekrytera och utbilda </a:t>
            </a:r>
            <a:r>
              <a:rPr lang="sv-SE" dirty="0" err="1">
                <a:latin typeface="Franklin Gothic Medium"/>
              </a:rPr>
              <a:t>Kragenäsare</a:t>
            </a:r>
            <a:r>
              <a:rPr lang="sv-SE" dirty="0">
                <a:latin typeface="Franklin Gothic Medium"/>
              </a:rPr>
              <a:t> och funktionärer</a:t>
            </a:r>
            <a:endParaRPr lang="sv-SE" dirty="0"/>
          </a:p>
          <a:p>
            <a:pPr marL="914400" lvl="1" indent="-457200">
              <a:buFont typeface="Courier New" panose="020B0604020202020204" pitchFamily="34" charset="0"/>
              <a:buChar char="o"/>
            </a:pPr>
            <a:r>
              <a:rPr lang="sv-SE" i="1" dirty="0">
                <a:latin typeface="Franklin Gothic Medium"/>
                <a:cs typeface="Arial"/>
              </a:rPr>
              <a:t>Ta bort dygnsavgiften för distriktets kårer (bokningsavgift 1000 SEK)</a:t>
            </a:r>
          </a:p>
          <a:p>
            <a:pPr marL="914400" lvl="1" indent="-457200">
              <a:buFont typeface="Courier New" panose="020B0604020202020204" pitchFamily="34" charset="0"/>
              <a:buChar char="o"/>
            </a:pPr>
            <a:r>
              <a:rPr lang="sv-SE" i="1" dirty="0">
                <a:latin typeface="Franklin Gothic Medium"/>
                <a:cs typeface="Arial"/>
              </a:rPr>
              <a:t>Serviceveckor, v.30 till v.31</a:t>
            </a:r>
          </a:p>
          <a:p>
            <a:pPr marL="914400" lvl="1" indent="-457200">
              <a:buFont typeface="Courier New" panose="020B0604020202020204" pitchFamily="34" charset="0"/>
              <a:buChar char="o"/>
            </a:pPr>
            <a:r>
              <a:rPr lang="sv-SE" i="1" dirty="0">
                <a:latin typeface="Franklin Gothic Medium"/>
                <a:cs typeface="Arial"/>
              </a:rPr>
              <a:t>Ej budgetera för anställd personal</a:t>
            </a:r>
          </a:p>
          <a:p>
            <a:pPr marL="457200" indent="-457200"/>
            <a:endParaRPr lang="sv-SE" i="1" dirty="0">
              <a:latin typeface="Franklin Gothic Medium"/>
              <a:cs typeface="Arial"/>
            </a:endParaRPr>
          </a:p>
        </p:txBody>
      </p:sp>
    </p:spTree>
    <p:extLst>
      <p:ext uri="{BB962C8B-B14F-4D97-AF65-F5344CB8AC3E}">
        <p14:creationId xmlns:p14="http://schemas.microsoft.com/office/powerpoint/2010/main" val="4204843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A8FAC-060F-04BB-CCB6-0BFEF5F65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6BACB9-6401-4996-AAE1-1E297E75EED0}"/>
              </a:ext>
            </a:extLst>
          </p:cNvPr>
          <p:cNvSpPr>
            <a:spLocks noGrp="1"/>
          </p:cNvSpPr>
          <p:nvPr>
            <p:ph type="title"/>
          </p:nvPr>
        </p:nvSpPr>
        <p:spPr>
          <a:xfrm>
            <a:off x="838200" y="365125"/>
            <a:ext cx="9761377" cy="1346439"/>
          </a:xfrm>
        </p:spPr>
        <p:txBody>
          <a:bodyPr>
            <a:normAutofit/>
          </a:bodyPr>
          <a:lstStyle/>
          <a:p>
            <a:r>
              <a:rPr lang="sv-SE" sz="4000" dirty="0">
                <a:latin typeface="Franklin Gothic Medium"/>
              </a:rPr>
              <a:t>Verksamhetsplan 2027 – utkast</a:t>
            </a:r>
            <a:endParaRPr lang="en-US" dirty="0"/>
          </a:p>
        </p:txBody>
      </p:sp>
      <p:sp>
        <p:nvSpPr>
          <p:cNvPr id="3" name="Content Placeholder 2">
            <a:extLst>
              <a:ext uri="{FF2B5EF4-FFF2-40B4-BE49-F238E27FC236}">
                <a16:creationId xmlns:a16="http://schemas.microsoft.com/office/drawing/2014/main" id="{0B7D0637-C97E-11FE-9230-466DB8CCF037}"/>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pPr marL="0" indent="0">
              <a:buNone/>
            </a:pPr>
            <a:endParaRPr lang="sv-SE" noProof="0"/>
          </a:p>
        </p:txBody>
      </p:sp>
      <p:sp>
        <p:nvSpPr>
          <p:cNvPr id="5" name="Content Placeholder 2">
            <a:extLst>
              <a:ext uri="{FF2B5EF4-FFF2-40B4-BE49-F238E27FC236}">
                <a16:creationId xmlns:a16="http://schemas.microsoft.com/office/drawing/2014/main" id="{F626F4FF-0B65-269A-AF27-CCCD06E08D62}"/>
              </a:ext>
            </a:extLst>
          </p:cNvPr>
          <p:cNvSpPr txBox="1">
            <a:spLocks/>
          </p:cNvSpPr>
          <p:nvPr/>
        </p:nvSpPr>
        <p:spPr>
          <a:xfrm>
            <a:off x="838200" y="1707846"/>
            <a:ext cx="10515600" cy="47196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r>
              <a:rPr lang="sv-SE" i="1" dirty="0">
                <a:latin typeface="Franklin Gothic Medium"/>
              </a:rPr>
              <a:t>Mandalay </a:t>
            </a:r>
            <a:endParaRPr lang="sv-SE" i="1" dirty="0">
              <a:latin typeface="Franklin Gothic Medium"/>
              <a:cs typeface="Arial"/>
            </a:endParaRPr>
          </a:p>
          <a:p>
            <a:pPr marL="914400" lvl="1" indent="-457200">
              <a:lnSpc>
                <a:spcPct val="100000"/>
              </a:lnSpc>
              <a:buFont typeface="Courier New" panose="020B0604020202020204" pitchFamily="34" charset="0"/>
              <a:buChar char="o"/>
            </a:pPr>
            <a:r>
              <a:rPr lang="sv-SE" i="1" dirty="0">
                <a:latin typeface="Franklin Gothic Medium"/>
                <a:cs typeface="Arial"/>
              </a:rPr>
              <a:t>Fortsatt arbetet med att skapa en bred och väl fungerande organisation, ett Mandalayråd, segling under hela året.</a:t>
            </a:r>
            <a:endParaRPr lang="sv-SE" i="1" dirty="0">
              <a:cs typeface="Arial"/>
            </a:endParaRPr>
          </a:p>
          <a:p>
            <a:pPr marL="914400" lvl="1" indent="-457200">
              <a:lnSpc>
                <a:spcPct val="100000"/>
              </a:lnSpc>
              <a:buFont typeface="Courier New" panose="020B0604020202020204" pitchFamily="34" charset="0"/>
              <a:buChar char="o"/>
            </a:pPr>
            <a:r>
              <a:rPr lang="sv-SE" i="1" dirty="0">
                <a:latin typeface="Franklin Gothic Medium"/>
                <a:cs typeface="Arial"/>
              </a:rPr>
              <a:t>Två öppna seglingar per månad under de verksamma månaderna</a:t>
            </a:r>
          </a:p>
          <a:p>
            <a:pPr marL="914400" lvl="1" indent="-457200">
              <a:lnSpc>
                <a:spcPct val="100000"/>
              </a:lnSpc>
              <a:buFont typeface="Courier New" panose="020B0604020202020204" pitchFamily="34" charset="0"/>
              <a:buChar char="o"/>
            </a:pPr>
            <a:r>
              <a:rPr lang="sv-SE" i="1" dirty="0">
                <a:latin typeface="Franklin Gothic Medium"/>
                <a:cs typeface="Arial"/>
              </a:rPr>
              <a:t>Genomföra minst fem övernattningsseglingar, maj till oktober.</a:t>
            </a:r>
            <a:endParaRPr lang="sv-SE" i="1" dirty="0">
              <a:cs typeface="Arial"/>
            </a:endParaRPr>
          </a:p>
          <a:p>
            <a:pPr marL="914400" lvl="1" indent="-457200">
              <a:lnSpc>
                <a:spcPct val="100000"/>
              </a:lnSpc>
              <a:buFont typeface="Courier New" panose="020B0604020202020204" pitchFamily="34" charset="0"/>
              <a:buChar char="o"/>
            </a:pPr>
            <a:r>
              <a:rPr lang="sv-SE" i="1" dirty="0">
                <a:latin typeface="Franklin Gothic Medium"/>
              </a:rPr>
              <a:t>Genomföra utbildningsseglingar med tre olika teman (aktiv besättning, de saknar behörighet</a:t>
            </a:r>
            <a:r>
              <a:rPr lang="sv-SE" i="1" dirty="0">
                <a:latin typeface="Franklin Gothic Medium"/>
                <a:cs typeface="Arial"/>
              </a:rPr>
              <a:t>, utbilda den som har rätt behörighet att kunna bli del i aktiv besättning)</a:t>
            </a:r>
          </a:p>
          <a:p>
            <a:pPr marL="914400" lvl="1" indent="-457200">
              <a:lnSpc>
                <a:spcPct val="100000"/>
              </a:lnSpc>
              <a:buFont typeface="Courier New" panose="020B0604020202020204" pitchFamily="34" charset="0"/>
              <a:buChar char="o"/>
            </a:pPr>
            <a:r>
              <a:rPr lang="sv-SE" i="1" dirty="0">
                <a:latin typeface="Franklin Gothic Medium"/>
                <a:cs typeface="Arial"/>
              </a:rPr>
              <a:t>Jobba vidare med underhållet och Ta fram en underhållsplan för åren 2027 till 2031.</a:t>
            </a:r>
          </a:p>
          <a:p>
            <a:pPr marL="914400" lvl="1" indent="-457200">
              <a:buFont typeface="Courier New" panose="020B0604020202020204" pitchFamily="34" charset="0"/>
              <a:buChar char="o"/>
            </a:pPr>
            <a:endParaRPr lang="sv-SE" i="1" dirty="0">
              <a:latin typeface="Franklin Gothic Medium"/>
              <a:cs typeface="Arial"/>
            </a:endParaRPr>
          </a:p>
          <a:p>
            <a:pPr marL="457200" indent="-457200"/>
            <a:endParaRPr lang="sv-SE" i="1" dirty="0">
              <a:latin typeface="Franklin Gothic Medium"/>
              <a:cs typeface="Arial"/>
            </a:endParaRPr>
          </a:p>
        </p:txBody>
      </p:sp>
    </p:spTree>
    <p:extLst>
      <p:ext uri="{BB962C8B-B14F-4D97-AF65-F5344CB8AC3E}">
        <p14:creationId xmlns:p14="http://schemas.microsoft.com/office/powerpoint/2010/main" val="403892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C43CA-B0B7-379A-C612-E2CEB4BEB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F55540-2B4A-1656-24F5-9F395367C49D}"/>
              </a:ext>
            </a:extLst>
          </p:cNvPr>
          <p:cNvSpPr>
            <a:spLocks noGrp="1"/>
          </p:cNvSpPr>
          <p:nvPr>
            <p:ph type="title"/>
          </p:nvPr>
        </p:nvSpPr>
        <p:spPr>
          <a:xfrm>
            <a:off x="838200" y="365125"/>
            <a:ext cx="9761377" cy="1346439"/>
          </a:xfrm>
        </p:spPr>
        <p:txBody>
          <a:bodyPr>
            <a:normAutofit/>
          </a:bodyPr>
          <a:lstStyle/>
          <a:p>
            <a:r>
              <a:rPr lang="sv-SE" dirty="0">
                <a:latin typeface="Franklin Gothic Medium"/>
              </a:rPr>
              <a:t>Dialog</a:t>
            </a:r>
            <a:endParaRPr lang="en-US" dirty="0"/>
          </a:p>
        </p:txBody>
      </p:sp>
      <p:sp>
        <p:nvSpPr>
          <p:cNvPr id="3" name="Content Placeholder 2">
            <a:extLst>
              <a:ext uri="{FF2B5EF4-FFF2-40B4-BE49-F238E27FC236}">
                <a16:creationId xmlns:a16="http://schemas.microsoft.com/office/drawing/2014/main" id="{164C774E-00F8-7F94-904A-8E93F162215A}"/>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endParaRPr lang="sv-SE" noProof="0"/>
          </a:p>
        </p:txBody>
      </p:sp>
    </p:spTree>
    <p:extLst>
      <p:ext uri="{BB962C8B-B14F-4D97-AF65-F5344CB8AC3E}">
        <p14:creationId xmlns:p14="http://schemas.microsoft.com/office/powerpoint/2010/main" val="4007033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DE11C-5A96-3171-B3AA-FCA3EAB23F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763E29-FEE3-1C34-3A0B-11A58F7484B7}"/>
              </a:ext>
            </a:extLst>
          </p:cNvPr>
          <p:cNvSpPr>
            <a:spLocks noGrp="1"/>
          </p:cNvSpPr>
          <p:nvPr>
            <p:ph type="title"/>
          </p:nvPr>
        </p:nvSpPr>
        <p:spPr>
          <a:xfrm>
            <a:off x="838200" y="365125"/>
            <a:ext cx="9761377" cy="1346439"/>
          </a:xfrm>
        </p:spPr>
        <p:txBody>
          <a:bodyPr>
            <a:normAutofit/>
          </a:bodyPr>
          <a:lstStyle/>
          <a:p>
            <a:r>
              <a:rPr lang="sv-SE" dirty="0">
                <a:latin typeface="Franklin Gothic Medium"/>
              </a:rPr>
              <a:t>Avslutning och övriga frågor</a:t>
            </a:r>
            <a:endParaRPr lang="en-US" dirty="0"/>
          </a:p>
        </p:txBody>
      </p:sp>
      <p:sp>
        <p:nvSpPr>
          <p:cNvPr id="3" name="Content Placeholder 2">
            <a:extLst>
              <a:ext uri="{FF2B5EF4-FFF2-40B4-BE49-F238E27FC236}">
                <a16:creationId xmlns:a16="http://schemas.microsoft.com/office/drawing/2014/main" id="{F7D339CD-ADB7-D309-2D67-EFB220D3E2EE}"/>
              </a:ext>
            </a:extLst>
          </p:cNvPr>
          <p:cNvSpPr>
            <a:spLocks noGrp="1"/>
          </p:cNvSpPr>
          <p:nvPr>
            <p:ph idx="1"/>
          </p:nvPr>
        </p:nvSpPr>
        <p:spPr>
          <a:xfrm>
            <a:off x="838200" y="1457325"/>
            <a:ext cx="7191375" cy="4719638"/>
          </a:xfrm>
        </p:spPr>
        <p:txBody>
          <a:bodyPr vert="horz" lIns="91440" tIns="45720" rIns="91440" bIns="45720" rtlCol="0" anchor="t">
            <a:normAutofit/>
          </a:bodyPr>
          <a:lstStyle/>
          <a:p>
            <a:r>
              <a:rPr lang="sv-SE">
                <a:latin typeface="Franklin Gothic Medium"/>
                <a:ea typeface="Calibri" panose="020F0502020204030204" pitchFamily="34" charset="0"/>
                <a:cs typeface="Arial" panose="020B0604020202020204" pitchFamily="34" charset="0"/>
              </a:rPr>
              <a:t>18 oktober: Färdiga handlingar</a:t>
            </a:r>
          </a:p>
          <a:p>
            <a:r>
              <a:rPr lang="sv-SE">
                <a:latin typeface="Franklin Gothic Medium"/>
                <a:ea typeface="Calibri" panose="020F0502020204030204" pitchFamily="34" charset="0"/>
                <a:cs typeface="Arial" panose="020B0604020202020204" pitchFamily="34" charset="0"/>
              </a:rPr>
              <a:t>8 november: Höststämma </a:t>
            </a:r>
          </a:p>
          <a:p>
            <a:endParaRPr lang="sv-SE" noProof="0" dirty="0">
              <a:effectLst/>
              <a:latin typeface="Franklin Gothic Medium"/>
              <a:ea typeface="Calibri" panose="020F0502020204030204" pitchFamily="34" charset="0"/>
              <a:cs typeface="Arial" panose="020B0604020202020204" pitchFamily="34" charset="0"/>
            </a:endParaRPr>
          </a:p>
          <a:p>
            <a:endParaRPr lang="sv-SE" noProof="0"/>
          </a:p>
        </p:txBody>
      </p:sp>
      <p:sp>
        <p:nvSpPr>
          <p:cNvPr id="5" name="Content Placeholder 2">
            <a:extLst>
              <a:ext uri="{FF2B5EF4-FFF2-40B4-BE49-F238E27FC236}">
                <a16:creationId xmlns:a16="http://schemas.microsoft.com/office/drawing/2014/main" id="{03921819-4904-89AC-CD65-0DF72DBEF4F0}"/>
              </a:ext>
            </a:extLst>
          </p:cNvPr>
          <p:cNvSpPr txBox="1">
            <a:spLocks/>
          </p:cNvSpPr>
          <p:nvPr/>
        </p:nvSpPr>
        <p:spPr>
          <a:xfrm>
            <a:off x="838200" y="1716117"/>
            <a:ext cx="10515600" cy="47196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Tree>
    <p:extLst>
      <p:ext uri="{BB962C8B-B14F-4D97-AF65-F5344CB8AC3E}">
        <p14:creationId xmlns:p14="http://schemas.microsoft.com/office/powerpoint/2010/main" val="802340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3B877-C3E6-D76C-539E-3D622FC47F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97F68A-F404-3046-327F-8EE0EE3CB130}"/>
              </a:ext>
            </a:extLst>
          </p:cNvPr>
          <p:cNvSpPr>
            <a:spLocks noGrp="1"/>
          </p:cNvSpPr>
          <p:nvPr>
            <p:ph idx="1"/>
          </p:nvPr>
        </p:nvSpPr>
        <p:spPr>
          <a:xfrm>
            <a:off x="838200" y="1457325"/>
            <a:ext cx="7191375" cy="4719638"/>
          </a:xfrm>
        </p:spPr>
        <p:txBody>
          <a:bodyPr vert="horz" lIns="91440" tIns="45720" rIns="91440" bIns="45720" rtlCol="0" anchor="t">
            <a:normAutofit/>
          </a:bodyPr>
          <a:lstStyle/>
          <a:p>
            <a:endParaRPr lang="sv-SE" noProof="0">
              <a:effectLst/>
              <a:latin typeface="Franklin Gothic Medium"/>
              <a:ea typeface="Calibri" panose="020F0502020204030204" pitchFamily="34" charset="0"/>
              <a:cs typeface="Arial" panose="020B0604020202020204" pitchFamily="34" charset="0"/>
            </a:endParaRPr>
          </a:p>
          <a:p>
            <a:endParaRPr lang="sv-SE" noProof="0"/>
          </a:p>
        </p:txBody>
      </p:sp>
      <p:sp>
        <p:nvSpPr>
          <p:cNvPr id="5" name="Content Placeholder 2">
            <a:extLst>
              <a:ext uri="{FF2B5EF4-FFF2-40B4-BE49-F238E27FC236}">
                <a16:creationId xmlns:a16="http://schemas.microsoft.com/office/drawing/2014/main" id="{B9698224-3163-8457-3053-6D764AAFE680}"/>
              </a:ext>
            </a:extLst>
          </p:cNvPr>
          <p:cNvSpPr txBox="1">
            <a:spLocks/>
          </p:cNvSpPr>
          <p:nvPr/>
        </p:nvSpPr>
        <p:spPr>
          <a:xfrm>
            <a:off x="838200" y="2135818"/>
            <a:ext cx="10515600" cy="38115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03C"/>
                </a:solidFill>
                <a:latin typeface="Franklin Gothic Medium" panose="020B06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03C"/>
                </a:solidFill>
                <a:latin typeface="Franklin Gothic Medium" panose="020B06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03C"/>
                </a:solidFill>
                <a:latin typeface="Franklin Gothic Medium" panose="020B06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03C"/>
                </a:solidFill>
                <a:latin typeface="Franklin Gothic Medium" panose="020B06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300" noProof="0">
              <a:latin typeface="Franklin Gothic Medium"/>
            </a:endParaRPr>
          </a:p>
          <a:p>
            <a:pPr marL="0" indent="0">
              <a:buNone/>
            </a:pPr>
            <a:endParaRPr lang="sv-SE" i="1" dirty="0">
              <a:cs typeface="Arial"/>
            </a:endParaRPr>
          </a:p>
          <a:p>
            <a:pPr marL="0" indent="0">
              <a:buNone/>
            </a:pPr>
            <a:br>
              <a:rPr lang="en-US" dirty="0"/>
            </a:br>
            <a:endParaRPr lang="en-US" dirty="0"/>
          </a:p>
          <a:p>
            <a:pPr marL="0" indent="0">
              <a:buNone/>
            </a:pPr>
            <a:br>
              <a:rPr lang="en-US" dirty="0"/>
            </a:br>
            <a:endParaRPr lang="en-US" dirty="0"/>
          </a:p>
          <a:p>
            <a:pPr marL="0" indent="0">
              <a:buNone/>
            </a:pPr>
            <a:br>
              <a:rPr lang="en-US" dirty="0"/>
            </a:br>
            <a:endParaRPr lang="en-US" dirty="0"/>
          </a:p>
        </p:txBody>
      </p:sp>
      <p:sp>
        <p:nvSpPr>
          <p:cNvPr id="6" name="Rubrik 5">
            <a:extLst>
              <a:ext uri="{FF2B5EF4-FFF2-40B4-BE49-F238E27FC236}">
                <a16:creationId xmlns:a16="http://schemas.microsoft.com/office/drawing/2014/main" id="{47CCA107-50E3-2BCB-7299-B712DB389263}"/>
              </a:ext>
            </a:extLst>
          </p:cNvPr>
          <p:cNvSpPr>
            <a:spLocks noGrp="1"/>
          </p:cNvSpPr>
          <p:nvPr>
            <p:ph type="title"/>
          </p:nvPr>
        </p:nvSpPr>
        <p:spPr>
          <a:xfrm>
            <a:off x="838200" y="667837"/>
            <a:ext cx="9542172" cy="1325563"/>
          </a:xfrm>
        </p:spPr>
        <p:txBody>
          <a:bodyPr>
            <a:normAutofit/>
          </a:bodyPr>
          <a:lstStyle/>
          <a:p>
            <a:r>
              <a:rPr lang="sv-SE">
                <a:latin typeface="Franklin Gothic Medium"/>
              </a:rPr>
              <a:t>Utcheckning</a:t>
            </a:r>
            <a:br>
              <a:rPr lang="en-US" dirty="0"/>
            </a:br>
            <a:endParaRPr lang="en-US"/>
          </a:p>
        </p:txBody>
      </p:sp>
    </p:spTree>
    <p:extLst>
      <p:ext uri="{BB962C8B-B14F-4D97-AF65-F5344CB8AC3E}">
        <p14:creationId xmlns:p14="http://schemas.microsoft.com/office/powerpoint/2010/main" val="1212377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e76df2e-bccf-403b-945e-4bcd51bf58e9" xsi:nil="true"/>
    <lcf76f155ced4ddcb4097134ff3c332f xmlns="f6a91823-9d39-46e3-a47c-0125d9df9d3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8467DC07A8AA7F4B8E27AAF0BBB52011" ma:contentTypeVersion="19" ma:contentTypeDescription="Skapa ett nytt dokument." ma:contentTypeScope="" ma:versionID="43d21bb4336b5ce91d433cf30082ed67">
  <xsd:schema xmlns:xsd="http://www.w3.org/2001/XMLSchema" xmlns:xs="http://www.w3.org/2001/XMLSchema" xmlns:p="http://schemas.microsoft.com/office/2006/metadata/properties" xmlns:ns2="f6a91823-9d39-46e3-a47c-0125d9df9d3d" xmlns:ns3="ee76df2e-bccf-403b-945e-4bcd51bf58e9" targetNamespace="http://schemas.microsoft.com/office/2006/metadata/properties" ma:root="true" ma:fieldsID="df3419c8f3b1b20fd20a9d80a6190c13" ns2:_="" ns3:_="">
    <xsd:import namespace="f6a91823-9d39-46e3-a47c-0125d9df9d3d"/>
    <xsd:import namespace="ee76df2e-bccf-403b-945e-4bcd51bf58e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a91823-9d39-46e3-a47c-0125d9df9d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3f7118ff-3ae0-42e2-8a8c-f48104457a7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e76df2e-bccf-403b-945e-4bcd51bf58e9"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23" nillable="true" ma:displayName="Taxonomy Catch All Column" ma:hidden="true" ma:list="{29f027c3-660f-43ac-a7bb-a6e095979fb4}" ma:internalName="TaxCatchAll" ma:showField="CatchAllData" ma:web="ee76df2e-bccf-403b-945e-4bcd51bf58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012E4B-8CA8-4A65-8668-A4BF2913C459}">
  <ds:schemaRefs>
    <ds:schemaRef ds:uri="0083fcb7-5202-4075-a4c0-0886e261f917"/>
    <ds:schemaRef ds:uri="ee76df2e-bccf-403b-945e-4bcd51bf58e9"/>
    <ds:schemaRef ds:uri="f6a91823-9d39-46e3-a47c-0125d9df9d3d"/>
    <ds:schemaRef ds:uri="f93aaf31-0691-45a1-92ea-fe1b98535ba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DE61478-A8C8-4205-B0E1-1E032E8853D8}">
  <ds:schemaRefs>
    <ds:schemaRef ds:uri="http://schemas.microsoft.com/sharepoint/v3/contenttype/forms"/>
  </ds:schemaRefs>
</ds:datastoreItem>
</file>

<file path=customXml/itemProps3.xml><?xml version="1.0" encoding="utf-8"?>
<ds:datastoreItem xmlns:ds="http://schemas.openxmlformats.org/officeDocument/2006/customXml" ds:itemID="{AEEAF7E7-D74B-4FC3-BA46-A55914D378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a91823-9d39-46e3-a47c-0125d9df9d3d"/>
    <ds:schemaRef ds:uri="ee76df2e-bccf-403b-945e-4bcd51bf58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715</Words>
  <Application>Microsoft Office PowerPoint</Application>
  <PresentationFormat>Bredbild</PresentationFormat>
  <Paragraphs>142</Paragraphs>
  <Slides>15</Slides>
  <Notes>12</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15</vt:i4>
      </vt:variant>
    </vt:vector>
  </HeadingPairs>
  <TitlesOfParts>
    <vt:vector size="23" baseType="lpstr">
      <vt:lpstr>Arial</vt:lpstr>
      <vt:lpstr>Calibri</vt:lpstr>
      <vt:lpstr>Courier New</vt:lpstr>
      <vt:lpstr>Courier New,monospace</vt:lpstr>
      <vt:lpstr>Franklin Gothic Medium</vt:lpstr>
      <vt:lpstr>Symbol</vt:lpstr>
      <vt:lpstr>Wingdings</vt:lpstr>
      <vt:lpstr>Office Theme</vt:lpstr>
      <vt:lpstr>Kårledningsträff i Göteborgs scoutdistrikt</vt:lpstr>
      <vt:lpstr>Dagordning</vt:lpstr>
      <vt:lpstr>Presentationsrunda</vt:lpstr>
      <vt:lpstr>Bakgrund</vt:lpstr>
      <vt:lpstr>Verksamhetsplan 2027 – utkast</vt:lpstr>
      <vt:lpstr>Verksamhetsplan 2027 – utkast</vt:lpstr>
      <vt:lpstr>Verksamhetsplan 2027 – utkast</vt:lpstr>
      <vt:lpstr>Verksamhetsplan 2027 – utkast</vt:lpstr>
      <vt:lpstr>Verksamhetsplan 2027 – utkast</vt:lpstr>
      <vt:lpstr>Verksamhetsplan 2027 – utkast</vt:lpstr>
      <vt:lpstr>Verksamhetsplan 2027 – utkast</vt:lpstr>
      <vt:lpstr>Verksamhetsplan 2027 – utkast</vt:lpstr>
      <vt:lpstr>Dialog</vt:lpstr>
      <vt:lpstr>Avslutning och övriga frågor</vt:lpstr>
      <vt:lpstr>Utcheckning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EGS – JIRA link process</dc:title>
  <dc:creator>Anders</dc:creator>
  <cp:lastModifiedBy>Anders Dahlgren</cp:lastModifiedBy>
  <cp:revision>1092</cp:revision>
  <dcterms:created xsi:type="dcterms:W3CDTF">2020-11-24T12:44:22Z</dcterms:created>
  <dcterms:modified xsi:type="dcterms:W3CDTF">2026-09-17T07:10:26Z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0x0101008467DC07A8AA7F4B8E27AAF0BBB52011</vt:lpwstr>
  </property>
  <property fmtid="{D5CDD505-2E9C-101B-9397-08002B2CF9AE}" pid="3" name="MediaServiceImageTags">
    <vt:lpwstr/>
  </property>
  <property fmtid="{D5CDD505-2E9C-101B-9397-08002B2CF9AE}" pid="4" name="MSIP_Label_19540963-e559-4020-8a90-fe8a502c2801_Enabled">
    <vt:lpwstr>true</vt:lpwstr>
  </property>
  <property fmtid="{D5CDD505-2E9C-101B-9397-08002B2CF9AE}" pid="5" name="MSIP_Label_19540963-e559-4020-8a90-fe8a502c2801_SetDate">
    <vt:lpwstr>2025-03-19T06:24:43Z</vt:lpwstr>
  </property>
  <property fmtid="{D5CDD505-2E9C-101B-9397-08002B2CF9AE}" pid="6" name="MSIP_Label_19540963-e559-4020-8a90-fe8a502c2801_Method">
    <vt:lpwstr>Standard</vt:lpwstr>
  </property>
  <property fmtid="{D5CDD505-2E9C-101B-9397-08002B2CF9AE}" pid="7" name="MSIP_Label_19540963-e559-4020-8a90-fe8a502c2801_Name">
    <vt:lpwstr>19540963-e559-4020-8a90-fe8a502c2801</vt:lpwstr>
  </property>
  <property fmtid="{D5CDD505-2E9C-101B-9397-08002B2CF9AE}" pid="8" name="MSIP_Label_19540963-e559-4020-8a90-fe8a502c2801_SiteId">
    <vt:lpwstr>f25493ae-1c98-41d7-8a33-0be75f5fe603</vt:lpwstr>
  </property>
  <property fmtid="{D5CDD505-2E9C-101B-9397-08002B2CF9AE}" pid="9" name="MSIP_Label_19540963-e559-4020-8a90-fe8a502c2801_ActionId">
    <vt:lpwstr>a2e4a445-1564-404a-82b4-f853d7ecbb40</vt:lpwstr>
  </property>
  <property fmtid="{D5CDD505-2E9C-101B-9397-08002B2CF9AE}" pid="10" name="MSIP_Label_19540963-e559-4020-8a90-fe8a502c2801_ContentBits">
    <vt:lpwstr>0</vt:lpwstr>
  </property>
  <property fmtid="{D5CDD505-2E9C-101B-9397-08002B2CF9AE}" pid="11" name="MSIP_Label_19540963-e559-4020-8a90-fe8a502c2801_Tag">
    <vt:lpwstr>10, 3, 0, 1</vt:lpwstr>
  </property>
</Properties>
</file>